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0"/>
  </p:notesMasterIdLst>
  <p:sldIdLst>
    <p:sldId id="256" r:id="rId2"/>
    <p:sldId id="257" r:id="rId3"/>
    <p:sldId id="337" r:id="rId4"/>
    <p:sldId id="295" r:id="rId5"/>
    <p:sldId id="301" r:id="rId6"/>
    <p:sldId id="303" r:id="rId7"/>
    <p:sldId id="304" r:id="rId8"/>
    <p:sldId id="314" r:id="rId9"/>
    <p:sldId id="267" r:id="rId10"/>
    <p:sldId id="316" r:id="rId11"/>
    <p:sldId id="312" r:id="rId12"/>
    <p:sldId id="332" r:id="rId13"/>
    <p:sldId id="271" r:id="rId14"/>
    <p:sldId id="270" r:id="rId15"/>
    <p:sldId id="320" r:id="rId16"/>
    <p:sldId id="265" r:id="rId17"/>
    <p:sldId id="266" r:id="rId18"/>
    <p:sldId id="321" r:id="rId19"/>
    <p:sldId id="308" r:id="rId20"/>
    <p:sldId id="322" r:id="rId21"/>
    <p:sldId id="319" r:id="rId22"/>
    <p:sldId id="272" r:id="rId23"/>
    <p:sldId id="291" r:id="rId24"/>
    <p:sldId id="292" r:id="rId25"/>
    <p:sldId id="288" r:id="rId26"/>
    <p:sldId id="284" r:id="rId27"/>
    <p:sldId id="318" r:id="rId28"/>
    <p:sldId id="285" r:id="rId29"/>
    <p:sldId id="323" r:id="rId30"/>
    <p:sldId id="329" r:id="rId31"/>
    <p:sldId id="313" r:id="rId32"/>
    <p:sldId id="328" r:id="rId33"/>
    <p:sldId id="330" r:id="rId34"/>
    <p:sldId id="331" r:id="rId35"/>
    <p:sldId id="299" r:id="rId36"/>
    <p:sldId id="326" r:id="rId37"/>
    <p:sldId id="325" r:id="rId38"/>
    <p:sldId id="335" r:id="rId3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499" autoAdjust="0"/>
    <p:restoredTop sz="83745" autoAdjust="0"/>
  </p:normalViewPr>
  <p:slideViewPr>
    <p:cSldViewPr>
      <p:cViewPr varScale="1">
        <p:scale>
          <a:sx n="71" d="100"/>
          <a:sy n="71" d="100"/>
        </p:scale>
        <p:origin x="-46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01CD17-139F-4517-B086-292F40ABA6FF}" type="datetimeFigureOut">
              <a:rPr lang="ru-RU" smtClean="0"/>
              <a:pPr/>
              <a:t>03.03.2017</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F95BCD-6D92-443F-B97A-8422077DE87B}" type="slidenum">
              <a:rPr lang="ru-RU" smtClean="0"/>
              <a:pPr/>
              <a:t>‹#›</a:t>
            </a:fld>
            <a:endParaRPr lang="ru-RU"/>
          </a:p>
        </p:txBody>
      </p:sp>
    </p:spTree>
    <p:extLst>
      <p:ext uri="{BB962C8B-B14F-4D97-AF65-F5344CB8AC3E}">
        <p14:creationId xmlns:p14="http://schemas.microsoft.com/office/powerpoint/2010/main" xmlns="" val="3883520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0F95BCD-6D92-443F-B97A-8422077DE87B}" type="slidenum">
              <a:rPr lang="ru-RU" smtClean="0"/>
              <a:pPr/>
              <a:t>7</a:t>
            </a:fld>
            <a:endParaRPr lang="ru-RU"/>
          </a:p>
        </p:txBody>
      </p:sp>
    </p:spTree>
    <p:extLst>
      <p:ext uri="{BB962C8B-B14F-4D97-AF65-F5344CB8AC3E}">
        <p14:creationId xmlns:p14="http://schemas.microsoft.com/office/powerpoint/2010/main" xmlns="" val="3875996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0F95BCD-6D92-443F-B97A-8422077DE87B}" type="slidenum">
              <a:rPr lang="ru-RU" smtClean="0"/>
              <a:pPr/>
              <a:t>25</a:t>
            </a:fld>
            <a:endParaRPr lang="ru-RU"/>
          </a:p>
        </p:txBody>
      </p:sp>
    </p:spTree>
    <p:extLst>
      <p:ext uri="{BB962C8B-B14F-4D97-AF65-F5344CB8AC3E}">
        <p14:creationId xmlns:p14="http://schemas.microsoft.com/office/powerpoint/2010/main" xmlns="" val="2656592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0F95BCD-6D92-443F-B97A-8422077DE87B}" type="slidenum">
              <a:rPr lang="ru-RU" smtClean="0"/>
              <a:pPr/>
              <a:t>36</a:t>
            </a:fld>
            <a:endParaRPr lang="ru-RU"/>
          </a:p>
        </p:txBody>
      </p:sp>
    </p:spTree>
    <p:extLst>
      <p:ext uri="{BB962C8B-B14F-4D97-AF65-F5344CB8AC3E}">
        <p14:creationId xmlns:p14="http://schemas.microsoft.com/office/powerpoint/2010/main" xmlns="" val="1353281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299D9892-7652-4CEB-8BCD-AA47A2C88D08}" type="datetimeFigureOut">
              <a:rPr lang="ru-RU" smtClean="0"/>
              <a:pPr/>
              <a:t>03.03.2017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878D46-2BA5-48C9-868E-967200A19CE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9D9892-7652-4CEB-8BCD-AA47A2C88D08}" type="datetimeFigureOut">
              <a:rPr lang="ru-RU" smtClean="0"/>
              <a:pPr/>
              <a:t>03.03.2017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878D46-2BA5-48C9-868E-967200A19CE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4.xml"/><Relationship Id="rId5" Type="http://schemas.openxmlformats.org/officeDocument/2006/relationships/image" Target="../media/image52.jpeg"/><Relationship Id="rId4" Type="http://schemas.openxmlformats.org/officeDocument/2006/relationships/image" Target="../media/image51.jpeg"/></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4.xml"/><Relationship Id="rId5" Type="http://schemas.openxmlformats.org/officeDocument/2006/relationships/image" Target="../media/image56.jpe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en.wikipedia.org/wiki/Tsar" TargetMode="External"/><Relationship Id="rId2" Type="http://schemas.openxmlformats.org/officeDocument/2006/relationships/hyperlink" Target="https://en.wikipedia.org/wiki/Mongolia" TargetMode="External"/><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hyperlink" Target="https://en.wikipedia.org/wiki/Michael_of_Russia"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34.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450062" y="293128"/>
            <a:ext cx="8305800" cy="838442"/>
          </a:xfrm>
        </p:spPr>
        <p:txBody>
          <a:bodyPr/>
          <a:lstStyle/>
          <a:p>
            <a:r>
              <a:rPr lang="en-US" dirty="0" smtClean="0">
                <a:solidFill>
                  <a:srgbClr val="FF0000"/>
                </a:solidFill>
              </a:rPr>
              <a:t>Tea Drinking in Great Britain</a:t>
            </a:r>
            <a:endParaRPr lang="ru-RU" dirty="0">
              <a:solidFill>
                <a:srgbClr val="FF0000"/>
              </a:solidFill>
            </a:endParaRPr>
          </a:p>
        </p:txBody>
      </p:sp>
      <p:sp>
        <p:nvSpPr>
          <p:cNvPr id="5" name="Подзаголовок 4"/>
          <p:cNvSpPr>
            <a:spLocks noGrp="1"/>
          </p:cNvSpPr>
          <p:nvPr>
            <p:ph type="subTitle" idx="1"/>
          </p:nvPr>
        </p:nvSpPr>
        <p:spPr>
          <a:xfrm>
            <a:off x="4030709" y="1108720"/>
            <a:ext cx="4736101" cy="5560640"/>
          </a:xfrm>
        </p:spPr>
        <p:txBody>
          <a:bodyPr/>
          <a:lstStyle/>
          <a:p>
            <a:r>
              <a:rPr lang="en-US" sz="3500" dirty="0" smtClean="0">
                <a:solidFill>
                  <a:srgbClr val="FFC000"/>
                </a:solidFill>
              </a:rPr>
              <a:t>Author:</a:t>
            </a:r>
            <a:endParaRPr lang="en-US" sz="3500" dirty="0" smtClean="0">
              <a:solidFill>
                <a:srgbClr val="FFC000"/>
              </a:solidFill>
            </a:endParaRPr>
          </a:p>
          <a:p>
            <a:r>
              <a:rPr lang="en-US" sz="4000" dirty="0" err="1" smtClean="0">
                <a:solidFill>
                  <a:schemeClr val="accent2"/>
                </a:solidFill>
              </a:rPr>
              <a:t>Misha</a:t>
            </a:r>
            <a:r>
              <a:rPr lang="en-US" sz="4000" dirty="0" smtClean="0">
                <a:solidFill>
                  <a:schemeClr val="accent2"/>
                </a:solidFill>
              </a:rPr>
              <a:t> </a:t>
            </a:r>
            <a:r>
              <a:rPr lang="en-US" sz="4000" dirty="0" err="1">
                <a:solidFill>
                  <a:schemeClr val="accent2"/>
                </a:solidFill>
              </a:rPr>
              <a:t>Punin</a:t>
            </a:r>
            <a:r>
              <a:rPr lang="en-US" sz="4000" dirty="0">
                <a:solidFill>
                  <a:schemeClr val="accent2"/>
                </a:solidFill>
              </a:rPr>
              <a:t>, </a:t>
            </a:r>
            <a:endParaRPr lang="en-US" sz="4000" dirty="0" smtClean="0">
              <a:solidFill>
                <a:schemeClr val="accent2"/>
              </a:solidFill>
            </a:endParaRPr>
          </a:p>
          <a:p>
            <a:r>
              <a:rPr lang="en-US" sz="4000" dirty="0" smtClean="0">
                <a:solidFill>
                  <a:schemeClr val="accent2"/>
                </a:solidFill>
              </a:rPr>
              <a:t>school 490 </a:t>
            </a:r>
          </a:p>
          <a:p>
            <a:r>
              <a:rPr lang="en-US" sz="4000" dirty="0" smtClean="0">
                <a:solidFill>
                  <a:srgbClr val="C00000"/>
                </a:solidFill>
              </a:rPr>
              <a:t> </a:t>
            </a:r>
            <a:r>
              <a:rPr lang="en-US" sz="4000" dirty="0" err="1">
                <a:solidFill>
                  <a:srgbClr val="C00000"/>
                </a:solidFill>
              </a:rPr>
              <a:t>C</a:t>
            </a:r>
            <a:r>
              <a:rPr lang="en-US" sz="4000" dirty="0" err="1" smtClean="0">
                <a:solidFill>
                  <a:srgbClr val="C00000"/>
                </a:solidFill>
              </a:rPr>
              <a:t>uppa</a:t>
            </a:r>
            <a:r>
              <a:rPr lang="en-US" sz="4000" dirty="0" smtClean="0">
                <a:solidFill>
                  <a:srgbClr val="C00000"/>
                </a:solidFill>
              </a:rPr>
              <a:t> Tea</a:t>
            </a:r>
            <a:endParaRPr lang="ru-RU" sz="4000" dirty="0" smtClean="0">
              <a:solidFill>
                <a:srgbClr val="C00000"/>
              </a:solidFill>
            </a:endParaRPr>
          </a:p>
        </p:txBody>
      </p:sp>
      <p:pic>
        <p:nvPicPr>
          <p:cNvPr id="6146" name="Picture 2" descr="tea in Londo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1145768"/>
            <a:ext cx="4320480" cy="5523592"/>
          </a:xfrm>
          <a:prstGeom prst="rect">
            <a:avLst/>
          </a:prstGeom>
          <a:noFill/>
          <a:extLst>
            <a:ext uri="{909E8E84-426E-40DD-AFC4-6F175D3DCCD1}">
              <a14:hiddenFill xmlns:a14="http://schemas.microsoft.com/office/drawing/2010/main" xmlns="">
                <a:solidFill>
                  <a:srgbClr val="FFFFFF"/>
                </a:solidFill>
              </a14:hiddenFill>
            </a:ext>
          </a:extLst>
        </p:spPr>
      </p:pic>
      <p:pic>
        <p:nvPicPr>
          <p:cNvPr id="6148" name="Picture 4" descr="British-style tea"/>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64088" y="4437112"/>
            <a:ext cx="3240360" cy="223224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543328" y="116632"/>
            <a:ext cx="2349152" cy="2016224"/>
          </a:xfrm>
        </p:spPr>
        <p:txBody>
          <a:bodyPr>
            <a:noAutofit/>
          </a:bodyPr>
          <a:lstStyle/>
          <a:p>
            <a:r>
              <a:rPr lang="en-US" sz="3200" dirty="0" smtClean="0">
                <a:solidFill>
                  <a:schemeClr val="accent2"/>
                </a:solidFill>
              </a:rPr>
              <a:t>Tea garden in South Devon, England.</a:t>
            </a:r>
            <a:endParaRPr lang="ru-RU" sz="3200" dirty="0">
              <a:solidFill>
                <a:schemeClr val="accent2"/>
              </a:solidFill>
            </a:endParaRPr>
          </a:p>
        </p:txBody>
      </p:sp>
      <p:sp>
        <p:nvSpPr>
          <p:cNvPr id="7" name="Объект 6"/>
          <p:cNvSpPr>
            <a:spLocks noGrp="1"/>
          </p:cNvSpPr>
          <p:nvPr>
            <p:ph idx="1"/>
          </p:nvPr>
        </p:nvSpPr>
        <p:spPr>
          <a:xfrm>
            <a:off x="403920" y="562000"/>
            <a:ext cx="6059016" cy="5852120"/>
          </a:xfrm>
        </p:spPr>
        <p:txBody>
          <a:bodyPr/>
          <a:lstStyle/>
          <a:p>
            <a:endParaRPr lang="ru-RU" dirty="0"/>
          </a:p>
        </p:txBody>
      </p:sp>
      <p:sp>
        <p:nvSpPr>
          <p:cNvPr id="8" name="Текст 7"/>
          <p:cNvSpPr>
            <a:spLocks noGrp="1"/>
          </p:cNvSpPr>
          <p:nvPr>
            <p:ph type="body" sz="half" idx="2"/>
          </p:nvPr>
        </p:nvSpPr>
        <p:spPr>
          <a:xfrm>
            <a:off x="6543328" y="2348880"/>
            <a:ext cx="2349152" cy="4209256"/>
          </a:xfrm>
        </p:spPr>
        <p:txBody>
          <a:bodyPr>
            <a:normAutofit/>
          </a:bodyPr>
          <a:lstStyle/>
          <a:p>
            <a:r>
              <a:rPr lang="en-US" sz="4000" dirty="0" smtClean="0">
                <a:solidFill>
                  <a:srgbClr val="FF0000"/>
                </a:solidFill>
              </a:rPr>
              <a:t>9.Tea gardens closed in the 19</a:t>
            </a:r>
            <a:r>
              <a:rPr lang="en-US" sz="4000" baseline="30000" dirty="0" smtClean="0">
                <a:solidFill>
                  <a:srgbClr val="FF0000"/>
                </a:solidFill>
              </a:rPr>
              <a:t>th</a:t>
            </a:r>
            <a:r>
              <a:rPr lang="en-US" sz="4000" dirty="0" smtClean="0">
                <a:solidFill>
                  <a:srgbClr val="FF0000"/>
                </a:solidFill>
              </a:rPr>
              <a:t> century.</a:t>
            </a:r>
            <a:endParaRPr lang="ru-RU" sz="4000" dirty="0">
              <a:solidFill>
                <a:srgbClr val="FF0000"/>
              </a:solidFill>
            </a:endParaRPr>
          </a:p>
        </p:txBody>
      </p:sp>
      <p:pic>
        <p:nvPicPr>
          <p:cNvPr id="3074" name="Picture 2" descr="Rose Cottage Tea Garden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4282" y="332656"/>
            <a:ext cx="6288850" cy="533441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60960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116632"/>
            <a:ext cx="8229600" cy="2097922"/>
          </a:xfrm>
        </p:spPr>
        <p:txBody>
          <a:bodyPr>
            <a:noAutofit/>
          </a:bodyPr>
          <a:lstStyle/>
          <a:p>
            <a:pPr algn="ctr"/>
            <a:r>
              <a:rPr lang="ru-RU" sz="3600" dirty="0">
                <a:solidFill>
                  <a:srgbClr val="FFC000"/>
                </a:solidFill>
                <a:effectLst/>
              </a:rPr>
              <a:t/>
            </a:r>
            <a:br>
              <a:rPr lang="ru-RU" sz="3600" dirty="0">
                <a:solidFill>
                  <a:srgbClr val="FFC000"/>
                </a:solidFill>
                <a:effectLst/>
              </a:rPr>
            </a:br>
            <a:r>
              <a:rPr lang="en-US" sz="3600" dirty="0" smtClean="0">
                <a:solidFill>
                  <a:srgbClr val="FF0000"/>
                </a:solidFill>
                <a:effectLst/>
                <a:latin typeface="Times New Roman" panose="02020603050405020304" pitchFamily="18" charset="0"/>
                <a:cs typeface="Times New Roman" panose="02020603050405020304" pitchFamily="18" charset="0"/>
              </a:rPr>
              <a:t>10</a:t>
            </a:r>
            <a:r>
              <a:rPr lang="en-US" sz="3600" dirty="0" smtClean="0">
                <a:solidFill>
                  <a:srgbClr val="FF0000"/>
                </a:solidFill>
                <a:effectLst/>
                <a:latin typeface="Times New Roman" panose="02020603050405020304" pitchFamily="18" charset="0"/>
                <a:cs typeface="Times New Roman" panose="02020603050405020304" pitchFamily="18" charset="0"/>
              </a:rPr>
              <a:t>. </a:t>
            </a:r>
            <a:r>
              <a:rPr lang="en-US" sz="3600" dirty="0" smtClean="0">
                <a:solidFill>
                  <a:srgbClr val="FF0000"/>
                </a:solidFill>
                <a:effectLst/>
              </a:rPr>
              <a:t>The </a:t>
            </a:r>
            <a:r>
              <a:rPr lang="en-US" sz="3600" dirty="0">
                <a:solidFill>
                  <a:srgbClr val="FF0000"/>
                </a:solidFill>
                <a:effectLst/>
              </a:rPr>
              <a:t>length (from18 to 24 months) and difficulty transporting tea to England, the large tax on it caused high price of it. </a:t>
            </a:r>
            <a:r>
              <a:rPr lang="en-US" sz="3600" dirty="0" smtClean="0">
                <a:solidFill>
                  <a:srgbClr val="FF0000"/>
                </a:solidFill>
                <a:effectLst/>
              </a:rPr>
              <a:t> </a:t>
            </a:r>
            <a:r>
              <a:rPr lang="ru-RU" sz="3600" dirty="0">
                <a:solidFill>
                  <a:srgbClr val="FFC000"/>
                </a:solidFill>
                <a:effectLst/>
              </a:rPr>
              <a:t/>
            </a:r>
            <a:br>
              <a:rPr lang="ru-RU" sz="3600" dirty="0">
                <a:solidFill>
                  <a:srgbClr val="FFC000"/>
                </a:solidFill>
                <a:effectLst/>
              </a:rPr>
            </a:br>
            <a:endParaRPr lang="ru-RU" sz="3600" dirty="0">
              <a:solidFill>
                <a:srgbClr val="FFC000"/>
              </a:solidFill>
            </a:endParaRPr>
          </a:p>
        </p:txBody>
      </p:sp>
      <p:pic>
        <p:nvPicPr>
          <p:cNvPr id="15362" name="Picture 2" descr="С чаем наперегонки."/>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tretch>
            <a:fillRect/>
          </a:stretch>
        </p:blipFill>
        <p:spPr bwMode="auto">
          <a:xfrm>
            <a:off x="714348" y="2428868"/>
            <a:ext cx="7429552" cy="398225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54503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152400"/>
            <a:ext cx="8712968" cy="2196480"/>
          </a:xfrm>
        </p:spPr>
        <p:txBody>
          <a:bodyPr>
            <a:noAutofit/>
          </a:bodyPr>
          <a:lstStyle/>
          <a:p>
            <a:pPr algn="ctr"/>
            <a:r>
              <a:rPr lang="en-US" sz="3600" dirty="0" smtClean="0">
                <a:solidFill>
                  <a:srgbClr val="FF0000"/>
                </a:solidFill>
                <a:effectLst/>
              </a:rPr>
              <a:t>11.The </a:t>
            </a:r>
            <a:r>
              <a:rPr lang="en-US" sz="3600" dirty="0">
                <a:solidFill>
                  <a:srgbClr val="FF0000"/>
                </a:solidFill>
                <a:effectLst/>
              </a:rPr>
              <a:t>drink was exp</a:t>
            </a:r>
            <a:r>
              <a:rPr lang="en-US" sz="3600" b="1" dirty="0">
                <a:solidFill>
                  <a:srgbClr val="FF0000"/>
                </a:solidFill>
                <a:effectLst/>
              </a:rPr>
              <a:t>e</a:t>
            </a:r>
            <a:r>
              <a:rPr lang="en-US" sz="3600" dirty="0">
                <a:solidFill>
                  <a:srgbClr val="FF0000"/>
                </a:solidFill>
                <a:effectLst/>
              </a:rPr>
              <a:t>nsive, but it was drunk everywhere. </a:t>
            </a:r>
            <a:r>
              <a:rPr lang="en-US" sz="3600" dirty="0" smtClean="0">
                <a:solidFill>
                  <a:srgbClr val="FF0000"/>
                </a:solidFill>
                <a:effectLst/>
              </a:rPr>
              <a:t>Farmers and servants had it twice a day </a:t>
            </a:r>
            <a:r>
              <a:rPr lang="en-US" sz="3600" dirty="0" smtClean="0">
                <a:solidFill>
                  <a:srgbClr val="FF0000"/>
                </a:solidFill>
                <a:effectLst/>
              </a:rPr>
              <a:t>as </a:t>
            </a:r>
            <a:r>
              <a:rPr lang="en-US" sz="3600" dirty="0" smtClean="0">
                <a:solidFill>
                  <a:srgbClr val="FF0000"/>
                </a:solidFill>
                <a:effectLst/>
              </a:rPr>
              <a:t>the rich. The </a:t>
            </a:r>
            <a:r>
              <a:rPr lang="en-US" sz="3600" dirty="0">
                <a:solidFill>
                  <a:srgbClr val="FF0000"/>
                </a:solidFill>
                <a:effectLst/>
              </a:rPr>
              <a:t>total </a:t>
            </a:r>
            <a:r>
              <a:rPr lang="en-US" sz="3600" dirty="0" smtClean="0">
                <a:solidFill>
                  <a:srgbClr val="FF0000"/>
                </a:solidFill>
                <a:effectLst/>
              </a:rPr>
              <a:t>consumption was </a:t>
            </a:r>
            <a:r>
              <a:rPr lang="en-US" sz="3600" dirty="0">
                <a:solidFill>
                  <a:srgbClr val="FF0000"/>
                </a:solidFill>
                <a:effectLst/>
              </a:rPr>
              <a:t>immense</a:t>
            </a:r>
            <a:endParaRPr lang="ru-RU" sz="3600" dirty="0">
              <a:solidFill>
                <a:srgbClr val="FF0000"/>
              </a:solidFill>
            </a:endParaRPr>
          </a:p>
        </p:txBody>
      </p:sp>
      <p:pic>
        <p:nvPicPr>
          <p:cNvPr id="4" name="Picture 2" descr="«Чай» Джордж Лесли Данлоп"/>
          <p:cNvPicPr>
            <a:picLocks noGrp="1" noChangeAspect="1" noChangeArrowheads="1"/>
          </p:cNvPicPr>
          <p:nvPr>
            <p:ph idx="1"/>
          </p:nvPr>
        </p:nvPicPr>
        <p:blipFill rotWithShape="1">
          <a:blip r:embed="rId2">
            <a:extLst>
              <a:ext uri="{28A0092B-C50C-407E-A947-70E740481C1C}">
                <a14:useLocalDpi xmlns:a14="http://schemas.microsoft.com/office/drawing/2010/main" xmlns="" val="0"/>
              </a:ext>
            </a:extLst>
          </a:blip>
          <a:srcRect t="9948" r="11192"/>
          <a:stretch/>
        </p:blipFill>
        <p:spPr bwMode="auto">
          <a:xfrm>
            <a:off x="179512" y="2565084"/>
            <a:ext cx="4392488" cy="3960259"/>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Леди за чайный столиком» Мэри Кассат Стивенсон"/>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88024" y="2600997"/>
            <a:ext cx="3888432" cy="38884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9411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838306" cy="1944216"/>
          </a:xfrm>
        </p:spPr>
        <p:txBody>
          <a:bodyPr>
            <a:noAutofit/>
          </a:bodyPr>
          <a:lstStyle/>
          <a:p>
            <a:pPr algn="ctr">
              <a:tabLst>
                <a:tab pos="2686050" algn="l"/>
              </a:tabLst>
            </a:pPr>
            <a:r>
              <a:rPr lang="en-US" sz="4000" dirty="0" smtClean="0">
                <a:solidFill>
                  <a:srgbClr val="FFC000"/>
                </a:solidFill>
              </a:rPr>
              <a:t/>
            </a:r>
            <a:br>
              <a:rPr lang="en-US" sz="4000" dirty="0" smtClean="0">
                <a:solidFill>
                  <a:srgbClr val="FFC000"/>
                </a:solidFill>
              </a:rPr>
            </a:br>
            <a:r>
              <a:rPr lang="en-US" sz="4400" dirty="0" smtClean="0">
                <a:solidFill>
                  <a:srgbClr val="FF0000"/>
                </a:solidFill>
                <a:latin typeface="Times New Roman" panose="02020603050405020304" pitchFamily="18" charset="0"/>
                <a:cs typeface="Times New Roman" panose="02020603050405020304" pitchFamily="18" charset="0"/>
              </a:rPr>
              <a:t>12.</a:t>
            </a:r>
            <a:r>
              <a:rPr lang="en-US" sz="4400" dirty="0" smtClean="0">
                <a:solidFill>
                  <a:srgbClr val="FF0000"/>
                </a:solidFill>
              </a:rPr>
              <a:t>Boston Tea-Party in 1773 was the start of </a:t>
            </a:r>
            <a:r>
              <a:rPr lang="en-US" sz="4400" b="1" dirty="0" smtClean="0">
                <a:solidFill>
                  <a:srgbClr val="FF0000"/>
                </a:solidFill>
              </a:rPr>
              <a:t>the American Revolution</a:t>
            </a:r>
            <a:r>
              <a:rPr lang="ru-RU" sz="4400" b="1" dirty="0" smtClean="0">
                <a:solidFill>
                  <a:srgbClr val="FFC000"/>
                </a:solidFill>
              </a:rPr>
              <a:t/>
            </a:r>
            <a:br>
              <a:rPr lang="ru-RU" sz="4400" b="1" dirty="0" smtClean="0">
                <a:solidFill>
                  <a:srgbClr val="FFC000"/>
                </a:solidFill>
              </a:rPr>
            </a:br>
            <a:endParaRPr lang="ru-RU" sz="4400" b="1" dirty="0">
              <a:solidFill>
                <a:srgbClr val="FFC000"/>
              </a:solidFill>
            </a:endParaRPr>
          </a:p>
        </p:txBody>
      </p:sp>
      <p:pic>
        <p:nvPicPr>
          <p:cNvPr id="5" name="Содержимое 4" descr="http://rasica.files.wordpress.com/2012/03/1773_boston_tea_party.jpg?w=960"/>
          <p:cNvPicPr>
            <a:picLocks noGrp="1"/>
          </p:cNvPicPr>
          <p:nvPr>
            <p:ph sz="half" idx="1"/>
          </p:nvPr>
        </p:nvPicPr>
        <p:blipFill>
          <a:blip r:embed="rId2" cstate="print"/>
          <a:stretch>
            <a:fillRect/>
          </a:stretch>
        </p:blipFill>
        <p:spPr bwMode="auto">
          <a:xfrm>
            <a:off x="179512" y="2132856"/>
            <a:ext cx="4594026" cy="4392488"/>
          </a:xfrm>
          <a:prstGeom prst="rect">
            <a:avLst/>
          </a:prstGeom>
          <a:noFill/>
          <a:ln w="9525">
            <a:noFill/>
            <a:miter lim="800000"/>
            <a:headEnd/>
            <a:tailEnd/>
          </a:ln>
        </p:spPr>
      </p:pic>
      <p:pic>
        <p:nvPicPr>
          <p:cNvPr id="6" name="Содержимое 5" descr="http://900igr.net/datas/anglijskij-jazyk/Boston/0003-003-Bostonskoe-chaepitie.jpg"/>
          <p:cNvPicPr>
            <a:picLocks noGrp="1"/>
          </p:cNvPicPr>
          <p:nvPr>
            <p:ph sz="half" idx="2"/>
          </p:nvPr>
        </p:nvPicPr>
        <p:blipFill>
          <a:blip r:embed="rId3" cstate="print"/>
          <a:stretch>
            <a:fillRect/>
          </a:stretch>
        </p:blipFill>
        <p:spPr bwMode="auto">
          <a:xfrm>
            <a:off x="4857752" y="2285992"/>
            <a:ext cx="4038600" cy="302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12244" y="158964"/>
            <a:ext cx="8280920" cy="2117908"/>
          </a:xfrm>
        </p:spPr>
        <p:txBody>
          <a:bodyPr>
            <a:noAutofit/>
          </a:bodyPr>
          <a:lstStyle/>
          <a:p>
            <a:r>
              <a:rPr lang="en-US" sz="4000" dirty="0" smtClean="0"/>
              <a:t>.</a:t>
            </a:r>
            <a:endParaRPr lang="ru-RU" sz="4000" dirty="0"/>
          </a:p>
        </p:txBody>
      </p:sp>
      <p:pic>
        <p:nvPicPr>
          <p:cNvPr id="7" name="Содержимое 6" descr="http://im7-tub-ru.yandex.net/i?id=499141472-62-72&amp;n=21"/>
          <p:cNvPicPr>
            <a:picLocks noGrp="1"/>
          </p:cNvPicPr>
          <p:nvPr>
            <p:ph sz="half" idx="1"/>
          </p:nvPr>
        </p:nvPicPr>
        <p:blipFill>
          <a:blip r:embed="rId2" cstate="print"/>
          <a:stretch>
            <a:fillRect/>
          </a:stretch>
        </p:blipFill>
        <p:spPr bwMode="auto">
          <a:xfrm>
            <a:off x="123124" y="1844824"/>
            <a:ext cx="3805934" cy="4234311"/>
          </a:xfrm>
          <a:prstGeom prst="rect">
            <a:avLst/>
          </a:prstGeom>
          <a:noFill/>
          <a:ln w="9525">
            <a:noFill/>
            <a:miter lim="800000"/>
            <a:headEnd/>
            <a:tailEnd/>
          </a:ln>
        </p:spPr>
      </p:pic>
      <p:sp>
        <p:nvSpPr>
          <p:cNvPr id="3" name="Объект 2"/>
          <p:cNvSpPr>
            <a:spLocks noGrp="1"/>
          </p:cNvSpPr>
          <p:nvPr>
            <p:ph sz="half" idx="2"/>
          </p:nvPr>
        </p:nvSpPr>
        <p:spPr>
          <a:xfrm>
            <a:off x="4000496" y="1571612"/>
            <a:ext cx="5036000" cy="5169755"/>
          </a:xfrm>
        </p:spPr>
        <p:txBody>
          <a:bodyPr>
            <a:noAutofit/>
          </a:bodyPr>
          <a:lstStyle/>
          <a:p>
            <a:pPr marL="0" indent="0">
              <a:buNone/>
            </a:pPr>
            <a:r>
              <a:rPr lang="en-US" sz="3600" dirty="0">
                <a:solidFill>
                  <a:srgbClr val="FFC000"/>
                </a:solidFill>
              </a:rPr>
              <a:t> </a:t>
            </a:r>
            <a:r>
              <a:rPr lang="en-US" sz="4000" dirty="0" smtClean="0">
                <a:solidFill>
                  <a:srgbClr val="C00000"/>
                </a:solidFill>
              </a:rPr>
              <a:t>Drinking </a:t>
            </a:r>
            <a:r>
              <a:rPr lang="en-US" sz="4000" dirty="0">
                <a:solidFill>
                  <a:srgbClr val="C00000"/>
                </a:solidFill>
              </a:rPr>
              <a:t>sweet </a:t>
            </a:r>
            <a:r>
              <a:rPr lang="en-US" sz="4000" dirty="0" smtClean="0">
                <a:solidFill>
                  <a:srgbClr val="C00000"/>
                </a:solidFill>
              </a:rPr>
              <a:t>tea </a:t>
            </a:r>
            <a:r>
              <a:rPr lang="en-US" sz="4000" dirty="0">
                <a:solidFill>
                  <a:srgbClr val="C00000"/>
                </a:solidFill>
              </a:rPr>
              <a:t>made it possible to increase </a:t>
            </a:r>
            <a:r>
              <a:rPr lang="en-US" sz="4000" dirty="0" smtClean="0">
                <a:solidFill>
                  <a:srgbClr val="C00000"/>
                </a:solidFill>
              </a:rPr>
              <a:t>working hours at factories</a:t>
            </a:r>
            <a:r>
              <a:rPr lang="en-US" sz="4000" dirty="0">
                <a:solidFill>
                  <a:srgbClr val="C00000"/>
                </a:solidFill>
              </a:rPr>
              <a:t>. D</a:t>
            </a:r>
            <a:r>
              <a:rPr lang="en-US" sz="4000" dirty="0" smtClean="0">
                <a:solidFill>
                  <a:srgbClr val="C00000"/>
                </a:solidFill>
              </a:rPr>
              <a:t>rinking </a:t>
            </a:r>
            <a:r>
              <a:rPr lang="en-US" sz="4000" dirty="0">
                <a:solidFill>
                  <a:srgbClr val="C00000"/>
                </a:solidFill>
              </a:rPr>
              <a:t>tea required boiling one’s water thereby killing water-born </a:t>
            </a:r>
            <a:r>
              <a:rPr lang="en-US" sz="4000" dirty="0" smtClean="0">
                <a:solidFill>
                  <a:srgbClr val="C00000"/>
                </a:solidFill>
              </a:rPr>
              <a:t>deceases</a:t>
            </a:r>
            <a:endParaRPr lang="ru-RU" sz="4000" dirty="0">
              <a:solidFill>
                <a:srgbClr val="C00000"/>
              </a:solidFill>
            </a:endParaRPr>
          </a:p>
          <a:p>
            <a:endParaRPr lang="ru-RU" sz="3600" dirty="0">
              <a:solidFill>
                <a:srgbClr val="FFC000"/>
              </a:solidFill>
            </a:endParaRPr>
          </a:p>
        </p:txBody>
      </p:sp>
      <p:sp>
        <p:nvSpPr>
          <p:cNvPr id="5" name="Прямоугольник 4"/>
          <p:cNvSpPr/>
          <p:nvPr/>
        </p:nvSpPr>
        <p:spPr>
          <a:xfrm>
            <a:off x="160216" y="89328"/>
            <a:ext cx="8784976" cy="1409617"/>
          </a:xfrm>
          <a:prstGeom prst="rect">
            <a:avLst/>
          </a:prstGeom>
        </p:spPr>
        <p:txBody>
          <a:bodyPr wrap="square">
            <a:spAutoFit/>
          </a:bodyPr>
          <a:lstStyle/>
          <a:p>
            <a:pPr algn="ctr">
              <a:lnSpc>
                <a:spcPct val="107000"/>
              </a:lnSpc>
              <a:spcAft>
                <a:spcPts val="0"/>
              </a:spcAft>
            </a:pPr>
            <a:r>
              <a:rPr lang="en-US" sz="4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0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13.Some historians </a:t>
            </a:r>
            <a:r>
              <a:rPr lang="en-US" sz="4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suggest that </a:t>
            </a:r>
            <a:r>
              <a:rPr lang="en-US" sz="40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tea played a </a:t>
            </a:r>
            <a:r>
              <a:rPr lang="en-US" sz="4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role </a:t>
            </a:r>
            <a:r>
              <a:rPr lang="en-US" sz="40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in the </a:t>
            </a:r>
            <a:r>
              <a:rPr lang="en-US" sz="4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sz="40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ndustrial </a:t>
            </a:r>
            <a:r>
              <a:rPr lang="en-US" sz="4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4000"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evolution</a:t>
            </a:r>
            <a:r>
              <a:rPr lang="en-US" sz="40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sz="40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40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179512" y="189844"/>
            <a:ext cx="8784976" cy="1460122"/>
          </a:xfrm>
        </p:spPr>
        <p:txBody>
          <a:bodyPr>
            <a:noAutofit/>
          </a:bodyPr>
          <a:lstStyle/>
          <a:p>
            <a:pPr algn="ctr"/>
            <a:r>
              <a:rPr lang="en-US" sz="4800" dirty="0" smtClean="0">
                <a:solidFill>
                  <a:srgbClr val="FF0000"/>
                </a:solidFill>
                <a:latin typeface="Times New Roman" panose="02020603050405020304" pitchFamily="18" charset="0"/>
                <a:cs typeface="Times New Roman" panose="02020603050405020304" pitchFamily="18" charset="0"/>
              </a:rPr>
              <a:t>14</a:t>
            </a:r>
            <a:r>
              <a:rPr lang="en-US" sz="4800" dirty="0" smtClean="0">
                <a:solidFill>
                  <a:srgbClr val="FF0000"/>
                </a:solidFill>
              </a:rPr>
              <a:t>.A </a:t>
            </a:r>
            <a:r>
              <a:rPr lang="en-US" sz="4800" dirty="0">
                <a:solidFill>
                  <a:srgbClr val="FF0000"/>
                </a:solidFill>
              </a:rPr>
              <a:t>sort of tea revolution, occurred in the 19</a:t>
            </a:r>
            <a:r>
              <a:rPr lang="en-US" sz="4800" baseline="30000" dirty="0">
                <a:solidFill>
                  <a:srgbClr val="FF0000"/>
                </a:solidFill>
              </a:rPr>
              <a:t>th</a:t>
            </a:r>
            <a:r>
              <a:rPr lang="en-US" sz="4800" dirty="0">
                <a:solidFill>
                  <a:srgbClr val="FF0000"/>
                </a:solidFill>
              </a:rPr>
              <a:t> </a:t>
            </a:r>
            <a:r>
              <a:rPr lang="en-US" sz="4800" dirty="0" smtClean="0">
                <a:solidFill>
                  <a:srgbClr val="FF0000"/>
                </a:solidFill>
              </a:rPr>
              <a:t>century </a:t>
            </a:r>
            <a:endParaRPr lang="ru-RU" sz="4800" dirty="0">
              <a:solidFill>
                <a:srgbClr val="FF0000"/>
              </a:solidFill>
            </a:endParaRPr>
          </a:p>
        </p:txBody>
      </p:sp>
      <p:sp>
        <p:nvSpPr>
          <p:cNvPr id="12" name="Объект 11"/>
          <p:cNvSpPr>
            <a:spLocks noGrp="1"/>
          </p:cNvSpPr>
          <p:nvPr>
            <p:ph sz="half" idx="1"/>
          </p:nvPr>
        </p:nvSpPr>
        <p:spPr>
          <a:xfrm>
            <a:off x="179512" y="1700808"/>
            <a:ext cx="4255328" cy="5040559"/>
          </a:xfrm>
        </p:spPr>
        <p:txBody>
          <a:bodyPr>
            <a:noAutofit/>
          </a:bodyPr>
          <a:lstStyle/>
          <a:p>
            <a:pPr marL="0" indent="0">
              <a:buNone/>
            </a:pPr>
            <a:r>
              <a:rPr lang="en-US" sz="3600" dirty="0" smtClean="0">
                <a:solidFill>
                  <a:srgbClr val="C00000"/>
                </a:solidFill>
                <a:latin typeface="TimesNew Roman"/>
              </a:rPr>
              <a:t>In 1823 the English find a wild tea bush and started </a:t>
            </a:r>
            <a:r>
              <a:rPr lang="en-US" sz="3600" dirty="0">
                <a:solidFill>
                  <a:srgbClr val="C00000"/>
                </a:solidFill>
                <a:latin typeface="TimesNew Roman"/>
              </a:rPr>
              <a:t>cultivating </a:t>
            </a:r>
            <a:r>
              <a:rPr lang="en-US" sz="3600" dirty="0" smtClean="0">
                <a:solidFill>
                  <a:srgbClr val="C00000"/>
                </a:solidFill>
                <a:latin typeface="TimesNew Roman"/>
              </a:rPr>
              <a:t>cheap tea </a:t>
            </a:r>
            <a:r>
              <a:rPr lang="en-US" sz="3600" dirty="0">
                <a:solidFill>
                  <a:srgbClr val="C00000"/>
                </a:solidFill>
                <a:latin typeface="TimesNew Roman"/>
              </a:rPr>
              <a:t>in India and </a:t>
            </a:r>
            <a:r>
              <a:rPr lang="en-US" sz="3600" dirty="0" smtClean="0">
                <a:solidFill>
                  <a:srgbClr val="C00000"/>
                </a:solidFill>
                <a:latin typeface="TimesNew Roman"/>
              </a:rPr>
              <a:t>Sri Lanka. Since then tea has become a drink for masses in Europe. </a:t>
            </a:r>
            <a:endParaRPr lang="ru-RU" sz="3600" dirty="0">
              <a:solidFill>
                <a:srgbClr val="C00000"/>
              </a:solidFill>
              <a:latin typeface="TimesNew Roman"/>
            </a:endParaRPr>
          </a:p>
        </p:txBody>
      </p:sp>
      <p:pic>
        <p:nvPicPr>
          <p:cNvPr id="9222" name="Picture 6" descr="https://img09.rl0.ru/9111f2dc26c30e02a312e1308ba06b91/c850x566/bigpicture.ru/wp-content/uploads/2011/07/4152.jpg"/>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rcRect/>
          <a:stretch>
            <a:fillRect/>
          </a:stretch>
        </p:blipFill>
        <p:spPr bwMode="auto">
          <a:xfrm>
            <a:off x="4625752" y="1700808"/>
            <a:ext cx="4392488" cy="2973494"/>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Объект 9"/>
          <p:cNvSpPr txBox="1">
            <a:spLocks/>
          </p:cNvSpPr>
          <p:nvPr/>
        </p:nvSpPr>
        <p:spPr>
          <a:xfrm>
            <a:off x="455327" y="1348740"/>
            <a:ext cx="4061810" cy="4748387"/>
          </a:xfrm>
          <a:prstGeom prst="rect">
            <a:avLst/>
          </a:prstGeom>
        </p:spPr>
        <p:txBody>
          <a:bodyPr vert="horz">
            <a:normAutofit/>
          </a:bodyPr>
          <a:lst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a:lstStyle>
          <a:p>
            <a:pPr marL="0" indent="0">
              <a:buFont typeface="Wingdings 2"/>
              <a:buNone/>
            </a:pPr>
            <a:endParaRPr lang="ru-RU" dirty="0"/>
          </a:p>
        </p:txBody>
      </p:sp>
      <p:pic>
        <p:nvPicPr>
          <p:cNvPr id="9224" name="Picture 8" descr="https://img01.rl0.ru/caeb5cb2670a83c258def464592a30e2/c800x600/i.xn----8sbemac6chb6abei8btf2g.xn--p1ai/u/73/d533f6b4d911e3b12e6cf23f19a22d/-/800px-%C3%87ay-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25752" y="4741511"/>
            <a:ext cx="4338736" cy="201622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50906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7180237" y="116632"/>
            <a:ext cx="1729704" cy="2943053"/>
          </a:xfrm>
        </p:spPr>
        <p:txBody>
          <a:bodyPr>
            <a:normAutofit fontScale="90000"/>
          </a:bodyPr>
          <a:lstStyle/>
          <a:p>
            <a:r>
              <a:rPr lang="en-US" sz="3600" dirty="0" smtClean="0">
                <a:solidFill>
                  <a:schemeClr val="accent2"/>
                </a:solidFill>
              </a:rPr>
              <a:t/>
            </a:r>
            <a:br>
              <a:rPr lang="en-US" sz="3600" dirty="0" smtClean="0">
                <a:solidFill>
                  <a:schemeClr val="accent2"/>
                </a:solidFill>
              </a:rPr>
            </a:br>
            <a:r>
              <a:rPr lang="en-US" sz="3600" dirty="0" smtClean="0">
                <a:solidFill>
                  <a:schemeClr val="accent2"/>
                </a:solidFill>
              </a:rPr>
              <a:t/>
            </a:r>
            <a:br>
              <a:rPr lang="en-US" sz="3600" dirty="0" smtClean="0">
                <a:solidFill>
                  <a:schemeClr val="accent2"/>
                </a:solidFill>
              </a:rPr>
            </a:br>
            <a:r>
              <a:rPr lang="en-US" sz="3600" dirty="0">
                <a:solidFill>
                  <a:schemeClr val="accent2"/>
                </a:solidFill>
              </a:rPr>
              <a:t/>
            </a:r>
            <a:br>
              <a:rPr lang="en-US" sz="3600" dirty="0">
                <a:solidFill>
                  <a:schemeClr val="accent2"/>
                </a:solidFill>
              </a:rPr>
            </a:br>
            <a:r>
              <a:rPr lang="en-US" sz="3600" dirty="0" smtClean="0">
                <a:solidFill>
                  <a:schemeClr val="accent2"/>
                </a:solidFill>
              </a:rPr>
              <a:t/>
            </a:r>
            <a:br>
              <a:rPr lang="en-US" sz="3600" dirty="0" smtClean="0">
                <a:solidFill>
                  <a:schemeClr val="accent2"/>
                </a:solidFill>
              </a:rPr>
            </a:br>
            <a:r>
              <a:rPr lang="en-US" sz="2800" dirty="0" smtClean="0">
                <a:solidFill>
                  <a:schemeClr val="accent2"/>
                </a:solidFill>
              </a:rPr>
              <a:t> </a:t>
            </a:r>
            <a:br>
              <a:rPr lang="en-US" sz="2800" dirty="0" smtClean="0">
                <a:solidFill>
                  <a:schemeClr val="accent2"/>
                </a:solidFill>
              </a:rPr>
            </a:br>
            <a:r>
              <a:rPr lang="en-US" sz="2800" dirty="0">
                <a:solidFill>
                  <a:schemeClr val="accent2"/>
                </a:solidFill>
              </a:rPr>
              <a:t/>
            </a:r>
            <a:br>
              <a:rPr lang="en-US" sz="2800" dirty="0">
                <a:solidFill>
                  <a:schemeClr val="accent2"/>
                </a:solidFill>
              </a:rPr>
            </a:br>
            <a:r>
              <a:rPr lang="en-US" sz="2800" dirty="0" smtClean="0">
                <a:solidFill>
                  <a:schemeClr val="accent2"/>
                </a:solidFill>
              </a:rPr>
              <a:t/>
            </a:r>
            <a:br>
              <a:rPr lang="en-US" sz="2800" dirty="0" smtClean="0">
                <a:solidFill>
                  <a:schemeClr val="accent2"/>
                </a:solidFill>
              </a:rPr>
            </a:br>
            <a:r>
              <a:rPr lang="en-US" sz="2800" dirty="0">
                <a:solidFill>
                  <a:schemeClr val="accent2"/>
                </a:solidFill>
              </a:rPr>
              <a:t/>
            </a:r>
            <a:br>
              <a:rPr lang="en-US" sz="2800" dirty="0">
                <a:solidFill>
                  <a:schemeClr val="accent2"/>
                </a:solidFill>
              </a:rPr>
            </a:br>
            <a:r>
              <a:rPr lang="en-US" sz="2800" dirty="0" smtClean="0">
                <a:solidFill>
                  <a:schemeClr val="accent2"/>
                </a:solidFill>
              </a:rPr>
              <a:t/>
            </a:r>
            <a:br>
              <a:rPr lang="en-US" sz="2800" dirty="0" smtClean="0">
                <a:solidFill>
                  <a:schemeClr val="accent2"/>
                </a:solidFill>
              </a:rPr>
            </a:br>
            <a:r>
              <a:rPr lang="en-US" sz="2800" dirty="0">
                <a:solidFill>
                  <a:schemeClr val="accent2"/>
                </a:solidFill>
              </a:rPr>
              <a:t/>
            </a:r>
            <a:br>
              <a:rPr lang="en-US" sz="2800" dirty="0">
                <a:solidFill>
                  <a:schemeClr val="accent2"/>
                </a:solidFill>
              </a:rPr>
            </a:br>
            <a:r>
              <a:rPr lang="en-US" sz="2800" dirty="0" smtClean="0">
                <a:solidFill>
                  <a:schemeClr val="accent2"/>
                </a:solidFill>
              </a:rPr>
              <a:t/>
            </a:r>
            <a:br>
              <a:rPr lang="en-US" sz="2800" dirty="0" smtClean="0">
                <a:solidFill>
                  <a:schemeClr val="accent2"/>
                </a:solidFill>
              </a:rPr>
            </a:br>
            <a:r>
              <a:rPr lang="en-US" sz="2800" dirty="0" smtClean="0">
                <a:solidFill>
                  <a:schemeClr val="accent2"/>
                </a:solidFill>
              </a:rPr>
              <a:t/>
            </a:r>
            <a:br>
              <a:rPr lang="en-US" sz="2800" dirty="0" smtClean="0">
                <a:solidFill>
                  <a:schemeClr val="accent2"/>
                </a:solidFill>
              </a:rPr>
            </a:br>
            <a:r>
              <a:rPr lang="en-US" sz="2800" dirty="0">
                <a:solidFill>
                  <a:schemeClr val="accent2"/>
                </a:solidFill>
              </a:rPr>
              <a:t/>
            </a:r>
            <a:br>
              <a:rPr lang="en-US" sz="2800" dirty="0">
                <a:solidFill>
                  <a:schemeClr val="accent2"/>
                </a:solidFill>
              </a:rPr>
            </a:br>
            <a:r>
              <a:rPr lang="en-US" sz="3600" dirty="0" smtClean="0">
                <a:solidFill>
                  <a:schemeClr val="accent2"/>
                </a:solidFill>
              </a:rPr>
              <a:t>Tea Clipper “Prince Albert”</a:t>
            </a:r>
            <a:br>
              <a:rPr lang="en-US" sz="3600" dirty="0" smtClean="0">
                <a:solidFill>
                  <a:schemeClr val="accent2"/>
                </a:solidFill>
              </a:rPr>
            </a:br>
            <a:r>
              <a:rPr lang="en-US" sz="3600" dirty="0" smtClean="0">
                <a:solidFill>
                  <a:schemeClr val="accent2"/>
                </a:solidFill>
              </a:rPr>
              <a:t> </a:t>
            </a:r>
            <a:br>
              <a:rPr lang="en-US" sz="3600" dirty="0" smtClean="0">
                <a:solidFill>
                  <a:schemeClr val="accent2"/>
                </a:solidFill>
              </a:rPr>
            </a:br>
            <a:endParaRPr lang="ru-RU" sz="3600" dirty="0">
              <a:solidFill>
                <a:schemeClr val="accent2"/>
              </a:solidFill>
            </a:endParaRPr>
          </a:p>
        </p:txBody>
      </p:sp>
      <p:pic>
        <p:nvPicPr>
          <p:cNvPr id="8" name="Содержимое 7" descr="http://young.rzd.ru/dbmm/images/41/4080/6634560"/>
          <p:cNvPicPr>
            <a:picLocks noGrp="1"/>
          </p:cNvPicPr>
          <p:nvPr>
            <p:ph idx="1"/>
          </p:nvPr>
        </p:nvPicPr>
        <p:blipFill>
          <a:blip r:embed="rId2" cstate="print"/>
          <a:stretch>
            <a:fillRect/>
          </a:stretch>
        </p:blipFill>
        <p:spPr bwMode="auto">
          <a:xfrm>
            <a:off x="251520" y="2996952"/>
            <a:ext cx="5976664" cy="3780282"/>
          </a:xfrm>
          <a:prstGeom prst="rect">
            <a:avLst/>
          </a:prstGeom>
          <a:noFill/>
          <a:ln w="9525">
            <a:noFill/>
            <a:miter lim="800000"/>
            <a:headEnd/>
            <a:tailEnd/>
          </a:ln>
        </p:spPr>
      </p:pic>
      <p:sp>
        <p:nvSpPr>
          <p:cNvPr id="2" name="Текст 1"/>
          <p:cNvSpPr>
            <a:spLocks noGrp="1"/>
          </p:cNvSpPr>
          <p:nvPr>
            <p:ph type="body" sz="half" idx="2"/>
          </p:nvPr>
        </p:nvSpPr>
        <p:spPr>
          <a:xfrm>
            <a:off x="6511410" y="2996952"/>
            <a:ext cx="2398531" cy="3672408"/>
          </a:xfrm>
        </p:spPr>
        <p:txBody>
          <a:bodyPr>
            <a:normAutofit/>
          </a:bodyPr>
          <a:lstStyle/>
          <a:p>
            <a:r>
              <a:rPr lang="en-US" sz="3200" dirty="0">
                <a:solidFill>
                  <a:srgbClr val="FFC000"/>
                </a:solidFill>
                <a:latin typeface="TimesNew Roman"/>
              </a:rPr>
              <a:t>Merchants paid a bonus to the crew of a clipper that arrived first.</a:t>
            </a:r>
            <a:endParaRPr lang="ru-RU" sz="3200" dirty="0">
              <a:solidFill>
                <a:srgbClr val="FFC000"/>
              </a:solidFill>
              <a:latin typeface="TimesNew Roman"/>
            </a:endParaRPr>
          </a:p>
          <a:p>
            <a:endParaRPr lang="ru-RU" dirty="0">
              <a:solidFill>
                <a:srgbClr val="FFC000"/>
              </a:solidFill>
            </a:endParaRPr>
          </a:p>
        </p:txBody>
      </p:sp>
      <p:sp>
        <p:nvSpPr>
          <p:cNvPr id="3" name="Прямоугольник 2"/>
          <p:cNvSpPr/>
          <p:nvPr/>
        </p:nvSpPr>
        <p:spPr>
          <a:xfrm>
            <a:off x="240030" y="332656"/>
            <a:ext cx="6989641" cy="2727029"/>
          </a:xfrm>
          <a:prstGeom prst="rect">
            <a:avLst/>
          </a:prstGeom>
        </p:spPr>
        <p:txBody>
          <a:bodyPr wrap="square">
            <a:spAutoFit/>
          </a:bodyPr>
          <a:lstStyle/>
          <a:p>
            <a:pPr algn="ctr">
              <a:lnSpc>
                <a:spcPct val="107000"/>
              </a:lnSpc>
              <a:spcAft>
                <a:spcPts val="0"/>
              </a:spcAft>
              <a:tabLst>
                <a:tab pos="1165225" algn="l"/>
              </a:tabLst>
            </a:pPr>
            <a:r>
              <a:rPr lang="en-US" sz="3200" dirty="0" smtClean="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15. In </a:t>
            </a:r>
            <a:r>
              <a:rPr lang="en-US" sz="32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1840s fast sailing ships, clippers, were launched. A clipper needed 4 months to cover the distance from China to England. </a:t>
            </a:r>
            <a:r>
              <a:rPr lang="en-US" sz="3200" dirty="0" smtClean="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The </a:t>
            </a:r>
            <a:r>
              <a:rPr lang="en-US" sz="3200" dirty="0">
                <a:solidFill>
                  <a:srgbClr val="FFC000"/>
                </a:solidFill>
                <a:latin typeface="Times New Roman" panose="02020603050405020304" pitchFamily="18" charset="0"/>
                <a:ea typeface="Times New Roman" panose="02020603050405020304" pitchFamily="18" charset="0"/>
                <a:cs typeface="Times New Roman" panose="02020603050405020304" pitchFamily="18" charset="0"/>
              </a:rPr>
              <a:t>races between the clippers went down in the history books. </a:t>
            </a:r>
            <a:endParaRPr lang="ru-RU" sz="3200" dirty="0">
              <a:solidFill>
                <a:srgbClr val="FFC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165780"/>
            <a:ext cx="8717459" cy="2300694"/>
          </a:xfrm>
        </p:spPr>
        <p:txBody>
          <a:bodyPr>
            <a:noAutofit/>
          </a:bodyPr>
          <a:lstStyle/>
          <a:p>
            <a:pPr algn="ctr"/>
            <a:r>
              <a:rPr lang="en-US" sz="4200" dirty="0" smtClean="0">
                <a:solidFill>
                  <a:srgbClr val="FFC000"/>
                </a:solidFill>
              </a:rPr>
              <a:t/>
            </a:r>
            <a:br>
              <a:rPr lang="en-US" sz="4200" dirty="0" smtClean="0">
                <a:solidFill>
                  <a:srgbClr val="FFC000"/>
                </a:solidFill>
              </a:rPr>
            </a:br>
            <a:r>
              <a:rPr lang="en-US" dirty="0">
                <a:solidFill>
                  <a:srgbClr val="FFC000"/>
                </a:solidFill>
              </a:rPr>
              <a:t/>
            </a:r>
            <a:br>
              <a:rPr lang="en-US" dirty="0">
                <a:solidFill>
                  <a:srgbClr val="FFC000"/>
                </a:solidFill>
              </a:rPr>
            </a:br>
            <a:r>
              <a:rPr lang="en-US" dirty="0" smtClean="0">
                <a:solidFill>
                  <a:srgbClr val="FFC000"/>
                </a:solidFill>
              </a:rPr>
              <a:t/>
            </a:r>
            <a:br>
              <a:rPr lang="en-US" dirty="0" smtClean="0">
                <a:solidFill>
                  <a:srgbClr val="FFC000"/>
                </a:solidFill>
              </a:rPr>
            </a:br>
            <a:r>
              <a:rPr lang="en-US" sz="4800" dirty="0" smtClean="0">
                <a:solidFill>
                  <a:srgbClr val="FFC000"/>
                </a:solidFill>
                <a:latin typeface="Times New Roman" panose="02020603050405020304" pitchFamily="18" charset="0"/>
                <a:cs typeface="Times New Roman" panose="02020603050405020304" pitchFamily="18" charset="0"/>
              </a:rPr>
              <a:t>16.</a:t>
            </a:r>
            <a:r>
              <a:rPr lang="en-US" sz="4800" dirty="0" smtClean="0">
                <a:solidFill>
                  <a:srgbClr val="FFC000"/>
                </a:solidFill>
              </a:rPr>
              <a:t>The </a:t>
            </a:r>
            <a:r>
              <a:rPr lang="en-US" sz="4800" dirty="0">
                <a:solidFill>
                  <a:srgbClr val="FFC000"/>
                </a:solidFill>
              </a:rPr>
              <a:t>clipper “</a:t>
            </a:r>
            <a:r>
              <a:rPr lang="en-US" sz="4800" dirty="0" err="1">
                <a:solidFill>
                  <a:srgbClr val="FFC000"/>
                </a:solidFill>
              </a:rPr>
              <a:t>Cutty</a:t>
            </a:r>
            <a:r>
              <a:rPr lang="en-US" sz="4800" dirty="0">
                <a:solidFill>
                  <a:srgbClr val="FFC000"/>
                </a:solidFill>
              </a:rPr>
              <a:t> </a:t>
            </a:r>
            <a:r>
              <a:rPr lang="en-US" sz="4800" dirty="0" err="1">
                <a:solidFill>
                  <a:srgbClr val="FFC000"/>
                </a:solidFill>
              </a:rPr>
              <a:t>Sark</a:t>
            </a:r>
            <a:r>
              <a:rPr lang="en-US" sz="4800" dirty="0">
                <a:solidFill>
                  <a:srgbClr val="FFC000"/>
                </a:solidFill>
              </a:rPr>
              <a:t> in </a:t>
            </a:r>
            <a:r>
              <a:rPr lang="en-US" sz="4800" dirty="0" smtClean="0">
                <a:solidFill>
                  <a:srgbClr val="FFC000"/>
                </a:solidFill>
              </a:rPr>
              <a:t>London was </a:t>
            </a:r>
            <a:r>
              <a:rPr lang="en-US" sz="4800" dirty="0">
                <a:solidFill>
                  <a:srgbClr val="FFC000"/>
                </a:solidFill>
              </a:rPr>
              <a:t>turned into the museum  of </a:t>
            </a:r>
            <a:r>
              <a:rPr lang="en-US" sz="4800" dirty="0" smtClean="0">
                <a:solidFill>
                  <a:srgbClr val="FFC000"/>
                </a:solidFill>
              </a:rPr>
              <a:t>tea</a:t>
            </a:r>
            <a:endParaRPr lang="ru-RU" sz="4800" dirty="0">
              <a:solidFill>
                <a:srgbClr val="FFC000"/>
              </a:solidFill>
            </a:endParaRPr>
          </a:p>
        </p:txBody>
      </p:sp>
      <p:pic>
        <p:nvPicPr>
          <p:cNvPr id="8" name="Содержимое 7" descr="http://korabley.net/_nw/1/s12588.jpg"/>
          <p:cNvPicPr>
            <a:picLocks noGrp="1"/>
          </p:cNvPicPr>
          <p:nvPr>
            <p:ph sz="half" idx="1"/>
          </p:nvPr>
        </p:nvPicPr>
        <p:blipFill>
          <a:blip r:embed="rId2" cstate="print"/>
          <a:stretch>
            <a:fillRect/>
          </a:stretch>
        </p:blipFill>
        <p:spPr bwMode="auto">
          <a:xfrm>
            <a:off x="457200" y="2156301"/>
            <a:ext cx="4038600" cy="3413760"/>
          </a:xfrm>
          <a:prstGeom prst="rect">
            <a:avLst/>
          </a:prstGeom>
          <a:noFill/>
          <a:ln w="9525">
            <a:noFill/>
            <a:miter lim="800000"/>
            <a:headEnd/>
            <a:tailEnd/>
          </a:ln>
        </p:spPr>
      </p:pic>
      <p:sp>
        <p:nvSpPr>
          <p:cNvPr id="2" name="Объект 1"/>
          <p:cNvSpPr>
            <a:spLocks noGrp="1"/>
          </p:cNvSpPr>
          <p:nvPr>
            <p:ph sz="half" idx="2"/>
          </p:nvPr>
        </p:nvSpPr>
        <p:spPr>
          <a:xfrm>
            <a:off x="4889117" y="2780928"/>
            <a:ext cx="4079861" cy="3600400"/>
          </a:xfrm>
        </p:spPr>
        <p:txBody>
          <a:bodyPr/>
          <a:lstStyle/>
          <a:p>
            <a:endParaRPr lang="ru-RU" dirty="0"/>
          </a:p>
        </p:txBody>
      </p:sp>
      <p:pic>
        <p:nvPicPr>
          <p:cNvPr id="7172" name="Picture 4" descr="http://tisamsebegid.ru/sites/default/files/fotorim/katti-sark-3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69358" y="3140968"/>
            <a:ext cx="3962516" cy="246205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23528" y="232792"/>
            <a:ext cx="8640960" cy="1363216"/>
          </a:xfrm>
        </p:spPr>
        <p:txBody>
          <a:bodyPr>
            <a:noAutofit/>
          </a:bodyPr>
          <a:lstStyle/>
          <a:p>
            <a:pPr algn="ctr"/>
            <a:r>
              <a:rPr lang="en-US" sz="4000" dirty="0">
                <a:solidFill>
                  <a:srgbClr val="FFC000"/>
                </a:solidFill>
                <a:effectLst/>
              </a:rPr>
              <a:t> </a:t>
            </a:r>
            <a:r>
              <a:rPr lang="en-US" sz="4000" dirty="0" smtClean="0">
                <a:solidFill>
                  <a:srgbClr val="FFC000"/>
                </a:solidFill>
                <a:effectLst/>
                <a:latin typeface="Times New Roman" panose="02020603050405020304" pitchFamily="18" charset="0"/>
                <a:cs typeface="Times New Roman" panose="02020603050405020304" pitchFamily="18" charset="0"/>
              </a:rPr>
              <a:t>17.</a:t>
            </a:r>
            <a:r>
              <a:rPr lang="en-US" sz="4000" dirty="0" smtClean="0">
                <a:solidFill>
                  <a:srgbClr val="FFC000"/>
                </a:solidFill>
                <a:effectLst/>
              </a:rPr>
              <a:t>The </a:t>
            </a:r>
            <a:r>
              <a:rPr lang="en-US" sz="4000" dirty="0">
                <a:solidFill>
                  <a:srgbClr val="FFC000"/>
                </a:solidFill>
                <a:effectLst/>
              </a:rPr>
              <a:t>18</a:t>
            </a:r>
            <a:r>
              <a:rPr lang="en-US" sz="4000" baseline="30000" dirty="0">
                <a:solidFill>
                  <a:srgbClr val="FFC000"/>
                </a:solidFill>
                <a:effectLst/>
              </a:rPr>
              <a:t>th</a:t>
            </a:r>
            <a:r>
              <a:rPr lang="en-US" sz="4000" dirty="0">
                <a:solidFill>
                  <a:srgbClr val="FFC000"/>
                </a:solidFill>
                <a:effectLst/>
              </a:rPr>
              <a:t> century </a:t>
            </a:r>
            <a:r>
              <a:rPr lang="en-US" sz="4000" dirty="0" smtClean="0">
                <a:solidFill>
                  <a:srgbClr val="FFC000"/>
                </a:solidFill>
                <a:effectLst/>
              </a:rPr>
              <a:t>fixed </a:t>
            </a:r>
            <a:r>
              <a:rPr lang="en-US" sz="4000" dirty="0">
                <a:solidFill>
                  <a:srgbClr val="FFC000"/>
                </a:solidFill>
                <a:effectLst/>
              </a:rPr>
              <a:t>traditions </a:t>
            </a:r>
            <a:r>
              <a:rPr lang="en-US" sz="4000" dirty="0" smtClean="0">
                <a:solidFill>
                  <a:srgbClr val="FFC000"/>
                </a:solidFill>
                <a:effectLst/>
              </a:rPr>
              <a:t>of </a:t>
            </a:r>
            <a:r>
              <a:rPr lang="en-US" sz="4000" dirty="0">
                <a:solidFill>
                  <a:srgbClr val="FFC000"/>
                </a:solidFill>
                <a:effectLst/>
              </a:rPr>
              <a:t>tea drinking in Britain. </a:t>
            </a:r>
            <a:endParaRPr lang="ru-RU" sz="4000" dirty="0">
              <a:solidFill>
                <a:srgbClr val="FFC000"/>
              </a:solidFill>
            </a:endParaRPr>
          </a:p>
        </p:txBody>
      </p:sp>
      <p:sp>
        <p:nvSpPr>
          <p:cNvPr id="7" name="Объект 6"/>
          <p:cNvSpPr>
            <a:spLocks noGrp="1"/>
          </p:cNvSpPr>
          <p:nvPr>
            <p:ph sz="half" idx="1"/>
          </p:nvPr>
        </p:nvSpPr>
        <p:spPr>
          <a:xfrm>
            <a:off x="251520" y="1524000"/>
            <a:ext cx="3502514" cy="5145360"/>
          </a:xfrm>
        </p:spPr>
        <p:txBody>
          <a:bodyPr>
            <a:normAutofit/>
          </a:bodyPr>
          <a:lstStyle/>
          <a:p>
            <a:pPr marL="0" indent="0">
              <a:buNone/>
            </a:pPr>
            <a:r>
              <a:rPr lang="en-US" sz="3600" dirty="0">
                <a:solidFill>
                  <a:srgbClr val="FFC000"/>
                </a:solidFill>
                <a:latin typeface="TimesNew Roman"/>
              </a:rPr>
              <a:t>There was </a:t>
            </a:r>
            <a:r>
              <a:rPr lang="en-US" sz="3600" dirty="0" smtClean="0">
                <a:solidFill>
                  <a:srgbClr val="FFC000"/>
                </a:solidFill>
                <a:latin typeface="TimesNew Roman"/>
              </a:rPr>
              <a:t>morning tea, afternoon or five </a:t>
            </a:r>
            <a:r>
              <a:rPr lang="en-US" sz="3600" dirty="0">
                <a:solidFill>
                  <a:srgbClr val="FFC000"/>
                </a:solidFill>
                <a:latin typeface="TimesNew Roman"/>
              </a:rPr>
              <a:t>o’clock tea, tea for two. In some poor families high tea </a:t>
            </a:r>
            <a:r>
              <a:rPr lang="en-US" sz="3600" dirty="0" smtClean="0">
                <a:solidFill>
                  <a:srgbClr val="FFC000"/>
                </a:solidFill>
                <a:latin typeface="TimesNew Roman"/>
              </a:rPr>
              <a:t>was  often </a:t>
            </a:r>
            <a:r>
              <a:rPr lang="en-US" sz="3600" dirty="0">
                <a:solidFill>
                  <a:srgbClr val="FFC000"/>
                </a:solidFill>
                <a:latin typeface="TimesNew Roman"/>
              </a:rPr>
              <a:t>the main </a:t>
            </a:r>
            <a:r>
              <a:rPr lang="en-US" sz="3600" dirty="0" smtClean="0">
                <a:solidFill>
                  <a:srgbClr val="FFC000"/>
                </a:solidFill>
                <a:latin typeface="TimesNew Roman"/>
              </a:rPr>
              <a:t>evening meal.</a:t>
            </a:r>
            <a:endParaRPr lang="ru-RU" sz="3600" dirty="0">
              <a:solidFill>
                <a:srgbClr val="FFC000"/>
              </a:solidFill>
              <a:latin typeface="TimesNew Roman"/>
            </a:endParaRPr>
          </a:p>
        </p:txBody>
      </p:sp>
      <p:sp>
        <p:nvSpPr>
          <p:cNvPr id="8" name="Объект 7"/>
          <p:cNvSpPr>
            <a:spLocks noGrp="1"/>
          </p:cNvSpPr>
          <p:nvPr>
            <p:ph sz="half" idx="2"/>
          </p:nvPr>
        </p:nvSpPr>
        <p:spPr>
          <a:xfrm>
            <a:off x="3851920" y="1596008"/>
            <a:ext cx="5184576" cy="5073352"/>
          </a:xfrm>
        </p:spPr>
        <p:txBody>
          <a:bodyPr>
            <a:normAutofit/>
          </a:bodyPr>
          <a:lstStyle/>
          <a:p>
            <a:pPr marL="0" indent="0" algn="ctr">
              <a:buNone/>
            </a:pPr>
            <a:r>
              <a:rPr lang="en-US" sz="3200" dirty="0" smtClean="0">
                <a:solidFill>
                  <a:srgbClr val="FFC000"/>
                </a:solidFill>
                <a:latin typeface="TimesNew Roman"/>
              </a:rPr>
              <a:t> Stuart (1855-1919)</a:t>
            </a:r>
          </a:p>
          <a:p>
            <a:pPr marL="0" indent="0" algn="ctr">
              <a:buNone/>
            </a:pPr>
            <a:r>
              <a:rPr lang="en-US" sz="3200" dirty="0" smtClean="0">
                <a:solidFill>
                  <a:srgbClr val="FFC000"/>
                </a:solidFill>
                <a:latin typeface="TimesNew Roman"/>
              </a:rPr>
              <a:t>Five o’clock tea</a:t>
            </a:r>
            <a:endParaRPr lang="ru-RU" sz="3200" dirty="0">
              <a:solidFill>
                <a:srgbClr val="FFC000"/>
              </a:solidFill>
              <a:latin typeface="TimesNew Roman"/>
            </a:endParaRPr>
          </a:p>
        </p:txBody>
      </p:sp>
      <p:pic>
        <p:nvPicPr>
          <p:cNvPr id="9" name="Picture 2" descr="«Чаепитие в пять часов» Юлиус Леблан Стюарт"/>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754035" y="2780928"/>
            <a:ext cx="5282462" cy="39604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885420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87524" y="188640"/>
            <a:ext cx="8568952" cy="1872208"/>
          </a:xfrm>
        </p:spPr>
        <p:txBody>
          <a:bodyPr>
            <a:noAutofit/>
          </a:bodyPr>
          <a:lstStyle/>
          <a:p>
            <a:pPr algn="ctr">
              <a:tabLst>
                <a:tab pos="4035425" algn="l"/>
              </a:tabLst>
            </a:pPr>
            <a:r>
              <a:rPr lang="en-US" sz="4000" dirty="0" smtClean="0">
                <a:solidFill>
                  <a:srgbClr val="FFC000"/>
                </a:solidFill>
              </a:rPr>
              <a:t>18.The habit of drinking of five o’clock tea was wide spread  throughout the upper classes</a:t>
            </a:r>
            <a:endParaRPr lang="ru-RU" sz="4000" dirty="0">
              <a:solidFill>
                <a:srgbClr val="FFC000"/>
              </a:solidFill>
            </a:endParaRPr>
          </a:p>
        </p:txBody>
      </p:sp>
      <p:pic>
        <p:nvPicPr>
          <p:cNvPr id="9220" name="Picture 4" descr="http://i041.radikal.ru/1105/af/9619d3219991.jpg"/>
          <p:cNvPicPr>
            <a:picLocks noGrp="1" noChangeAspect="1" noChangeArrowheads="1"/>
          </p:cNvPicPr>
          <p:nvPr>
            <p:ph idx="1"/>
          </p:nvPr>
        </p:nvPicPr>
        <p:blipFill rotWithShape="1">
          <a:blip r:embed="rId2">
            <a:extLst>
              <a:ext uri="{28A0092B-C50C-407E-A947-70E740481C1C}">
                <a14:useLocalDpi xmlns:a14="http://schemas.microsoft.com/office/drawing/2010/main" xmlns="" val="0"/>
              </a:ext>
            </a:extLst>
          </a:blip>
          <a:srcRect l="26814" t="7392" r="8596"/>
          <a:stretch/>
        </p:blipFill>
        <p:spPr bwMode="auto">
          <a:xfrm>
            <a:off x="467544" y="2132856"/>
            <a:ext cx="7056784" cy="46085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883725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sz="4900" dirty="0" smtClean="0">
                <a:solidFill>
                  <a:srgbClr val="FF0000"/>
                </a:solidFill>
              </a:rPr>
              <a:t>1.</a:t>
            </a:r>
            <a:r>
              <a:rPr lang="en-US" dirty="0" smtClean="0">
                <a:solidFill>
                  <a:srgbClr val="FF0000"/>
                </a:solidFill>
              </a:rPr>
              <a:t>Tea </a:t>
            </a:r>
            <a:r>
              <a:rPr lang="en-US" dirty="0">
                <a:solidFill>
                  <a:srgbClr val="FF0000"/>
                </a:solidFill>
              </a:rPr>
              <a:t>has been the British national drink since the seventeenth century</a:t>
            </a:r>
            <a:endParaRPr lang="ru-RU" dirty="0">
              <a:solidFill>
                <a:srgbClr val="FF0000"/>
              </a:solidFill>
            </a:endParaRPr>
          </a:p>
        </p:txBody>
      </p:sp>
      <p:pic>
        <p:nvPicPr>
          <p:cNvPr id="6" name="Содержимое 5" descr="http://newsimg.bbc.co.uk/media/images/45801000/jpg/_45801901_tea512.jpg"/>
          <p:cNvPicPr>
            <a:picLocks noGrp="1"/>
          </p:cNvPicPr>
          <p:nvPr>
            <p:ph sz="half" idx="1"/>
          </p:nvPr>
        </p:nvPicPr>
        <p:blipFill>
          <a:blip r:embed="rId2" cstate="print"/>
          <a:srcRect/>
          <a:stretch>
            <a:fillRect/>
          </a:stretch>
        </p:blipFill>
        <p:spPr bwMode="auto">
          <a:xfrm>
            <a:off x="323528" y="1628800"/>
            <a:ext cx="4038600" cy="2271713"/>
          </a:xfrm>
          <a:prstGeom prst="rect">
            <a:avLst/>
          </a:prstGeom>
          <a:noFill/>
          <a:ln w="9525">
            <a:noFill/>
            <a:miter lim="800000"/>
            <a:headEnd/>
            <a:tailEnd/>
          </a:ln>
        </p:spPr>
      </p:pic>
      <p:pic>
        <p:nvPicPr>
          <p:cNvPr id="7" name="Содержимое 6" descr="http://www.bloggang.com/data/v/vinitsiri/picture/1279706527.jpg"/>
          <p:cNvPicPr>
            <a:picLocks noGrp="1"/>
          </p:cNvPicPr>
          <p:nvPr>
            <p:ph sz="half" idx="2"/>
          </p:nvPr>
        </p:nvPicPr>
        <p:blipFill>
          <a:blip r:embed="rId3" cstate="print"/>
          <a:srcRect/>
          <a:stretch>
            <a:fillRect/>
          </a:stretch>
        </p:blipFill>
        <p:spPr bwMode="auto">
          <a:xfrm>
            <a:off x="4572000" y="1487561"/>
            <a:ext cx="4038600" cy="2448272"/>
          </a:xfrm>
          <a:prstGeom prst="rect">
            <a:avLst/>
          </a:prstGeom>
          <a:noFill/>
          <a:ln w="9525">
            <a:noFill/>
            <a:miter lim="800000"/>
            <a:headEnd/>
            <a:tailEnd/>
          </a:ln>
        </p:spPr>
      </p:pic>
      <p:pic>
        <p:nvPicPr>
          <p:cNvPr id="8" name="Рисунок 7" descr="http://www.ceylonblacktea.com/bgSliderImages/images/01.jpg"/>
          <p:cNvPicPr/>
          <p:nvPr/>
        </p:nvPicPr>
        <p:blipFill>
          <a:blip r:embed="rId4" cstate="print"/>
          <a:srcRect/>
          <a:stretch>
            <a:fillRect/>
          </a:stretch>
        </p:blipFill>
        <p:spPr bwMode="auto">
          <a:xfrm>
            <a:off x="288092" y="4021038"/>
            <a:ext cx="4536504" cy="2736304"/>
          </a:xfrm>
          <a:prstGeom prst="rect">
            <a:avLst/>
          </a:prstGeom>
          <a:noFill/>
          <a:ln w="9525">
            <a:noFill/>
            <a:miter lim="800000"/>
            <a:headEnd/>
            <a:tailEnd/>
          </a:ln>
        </p:spPr>
      </p:pic>
      <p:pic>
        <p:nvPicPr>
          <p:cNvPr id="5122" name="Picture 2" descr="https://img04.rl0.ru/18976fcfe9ed36d80861fddaa8065a63/c1024x576/www.jamaicaempire.com/wp-content/uploads/2016/10/92129871_thinkstockphotos-72970326.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220072" y="4206230"/>
            <a:ext cx="3603436" cy="228143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152400"/>
            <a:ext cx="8229600" cy="933450"/>
          </a:xfrm>
        </p:spPr>
        <p:txBody>
          <a:bodyPr>
            <a:normAutofit/>
          </a:bodyPr>
          <a:lstStyle/>
          <a:p>
            <a:r>
              <a:rPr lang="en-US" sz="5400" dirty="0" smtClean="0">
                <a:solidFill>
                  <a:srgbClr val="FFC000"/>
                </a:solidFill>
              </a:rPr>
              <a:t>    </a:t>
            </a:r>
            <a:r>
              <a:rPr lang="en-US" sz="5400" dirty="0" smtClean="0">
                <a:solidFill>
                  <a:srgbClr val="FF0000"/>
                </a:solidFill>
                <a:latin typeface="Times New Roman" panose="02020603050405020304" pitchFamily="18" charset="0"/>
                <a:cs typeface="Times New Roman" panose="02020603050405020304" pitchFamily="18" charset="0"/>
              </a:rPr>
              <a:t>19.The</a:t>
            </a:r>
            <a:r>
              <a:rPr lang="en-US" sz="5400" dirty="0" smtClean="0">
                <a:solidFill>
                  <a:srgbClr val="FF0000"/>
                </a:solidFill>
              </a:rPr>
              <a:t> Question of Milk</a:t>
            </a:r>
            <a:endParaRPr lang="ru-RU" sz="5400" dirty="0">
              <a:solidFill>
                <a:srgbClr val="FF0000"/>
              </a:solidFill>
            </a:endParaRPr>
          </a:p>
        </p:txBody>
      </p:sp>
      <p:sp>
        <p:nvSpPr>
          <p:cNvPr id="3" name="Объект 2"/>
          <p:cNvSpPr>
            <a:spLocks noGrp="1"/>
          </p:cNvSpPr>
          <p:nvPr>
            <p:ph sz="half" idx="1"/>
          </p:nvPr>
        </p:nvSpPr>
        <p:spPr>
          <a:xfrm>
            <a:off x="179511" y="1015465"/>
            <a:ext cx="4892555" cy="5616624"/>
          </a:xfrm>
        </p:spPr>
        <p:txBody>
          <a:bodyPr>
            <a:noAutofit/>
          </a:bodyPr>
          <a:lstStyle/>
          <a:p>
            <a:pPr marL="0" indent="0" algn="ctr">
              <a:buNone/>
            </a:pPr>
            <a:r>
              <a:rPr lang="en-US" sz="4000" dirty="0" smtClean="0">
                <a:solidFill>
                  <a:srgbClr val="C00000"/>
                </a:solidFill>
              </a:rPr>
              <a:t>Whether </a:t>
            </a:r>
            <a:r>
              <a:rPr lang="en-US" sz="4000" dirty="0">
                <a:solidFill>
                  <a:srgbClr val="C00000"/>
                </a:solidFill>
              </a:rPr>
              <a:t>to put milk </a:t>
            </a:r>
            <a:r>
              <a:rPr lang="en-US" sz="4000" dirty="0" smtClean="0">
                <a:solidFill>
                  <a:srgbClr val="C00000"/>
                </a:solidFill>
              </a:rPr>
              <a:t>into </a:t>
            </a:r>
            <a:r>
              <a:rPr lang="en-US" sz="4000" dirty="0">
                <a:solidFill>
                  <a:srgbClr val="C00000"/>
                </a:solidFill>
              </a:rPr>
              <a:t>the cup before or after tea is a matter of some debates. Some people think that adding </a:t>
            </a:r>
            <a:r>
              <a:rPr lang="en-US" sz="4000" dirty="0" smtClean="0">
                <a:solidFill>
                  <a:srgbClr val="C00000"/>
                </a:solidFill>
              </a:rPr>
              <a:t>milk </a:t>
            </a:r>
            <a:r>
              <a:rPr lang="en-US" sz="4000" dirty="0">
                <a:solidFill>
                  <a:srgbClr val="C00000"/>
                </a:solidFill>
              </a:rPr>
              <a:t>at different time </a:t>
            </a:r>
            <a:r>
              <a:rPr lang="en-US" sz="4000" dirty="0" smtClean="0">
                <a:solidFill>
                  <a:srgbClr val="C00000"/>
                </a:solidFill>
              </a:rPr>
              <a:t>changes </a:t>
            </a:r>
            <a:r>
              <a:rPr lang="en-US" sz="4000" dirty="0">
                <a:solidFill>
                  <a:srgbClr val="C00000"/>
                </a:solidFill>
              </a:rPr>
              <a:t>the </a:t>
            </a:r>
            <a:r>
              <a:rPr lang="en-US" sz="4000" dirty="0" err="1">
                <a:solidFill>
                  <a:srgbClr val="C00000"/>
                </a:solidFill>
              </a:rPr>
              <a:t>flavour</a:t>
            </a:r>
            <a:r>
              <a:rPr lang="en-US" sz="4000" dirty="0">
                <a:solidFill>
                  <a:srgbClr val="C00000"/>
                </a:solidFill>
              </a:rPr>
              <a:t> of </a:t>
            </a:r>
            <a:r>
              <a:rPr lang="en-US" sz="4000" dirty="0" smtClean="0">
                <a:solidFill>
                  <a:srgbClr val="C00000"/>
                </a:solidFill>
              </a:rPr>
              <a:t>tea.</a:t>
            </a:r>
            <a:endParaRPr lang="ru-RU" sz="4000" dirty="0">
              <a:solidFill>
                <a:srgbClr val="C00000"/>
              </a:solidFill>
            </a:endParaRPr>
          </a:p>
        </p:txBody>
      </p:sp>
      <p:pic>
        <p:nvPicPr>
          <p:cNvPr id="3076" name="Picture 4" descr="Похожее изображение"/>
          <p:cNvPicPr>
            <a:picLocks noGrp="1" noChangeAspect="1" noChangeArrowheads="1"/>
          </p:cNvPicPr>
          <p:nvPr>
            <p:ph sz="half" idx="2"/>
          </p:nvPr>
        </p:nvPicPr>
        <p:blipFill>
          <a:blip r:embed="rId2">
            <a:extLst>
              <a:ext uri="{28A0092B-C50C-407E-A947-70E740481C1C}">
                <a14:useLocalDpi xmlns:a14="http://schemas.microsoft.com/office/drawing/2010/main" xmlns="" val="0"/>
              </a:ext>
            </a:extLst>
          </a:blip>
          <a:stretch>
            <a:fillRect/>
          </a:stretch>
        </p:blipFill>
        <p:spPr bwMode="auto">
          <a:xfrm>
            <a:off x="5286380" y="3286124"/>
            <a:ext cx="3643338" cy="300037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Прямоугольник 6"/>
          <p:cNvSpPr/>
          <p:nvPr/>
        </p:nvSpPr>
        <p:spPr>
          <a:xfrm>
            <a:off x="5519082" y="1196752"/>
            <a:ext cx="3301390" cy="1870705"/>
          </a:xfrm>
          <a:prstGeom prst="rect">
            <a:avLst/>
          </a:prstGeom>
        </p:spPr>
        <p:txBody>
          <a:bodyPr wrap="square">
            <a:spAutoFit/>
          </a:bodyPr>
          <a:lstStyle/>
          <a:p>
            <a:pPr marL="899160" indent="-899160">
              <a:lnSpc>
                <a:spcPct val="107000"/>
              </a:lnSpc>
              <a:spcAft>
                <a:spcPts val="0"/>
              </a:spcAft>
            </a:pPr>
            <a:r>
              <a:rPr lang="en-US" sz="3600" dirty="0">
                <a:solidFill>
                  <a:schemeClr val="accent2"/>
                </a:solidFill>
                <a:latin typeface="Times New Roman" panose="02020603050405020304" pitchFamily="18" charset="0"/>
                <a:ea typeface="Calibri" panose="020F0502020204030204" pitchFamily="34" charset="0"/>
                <a:cs typeface="Times New Roman" panose="02020603050405020304" pitchFamily="18" charset="0"/>
              </a:rPr>
              <a:t>The problem has split </a:t>
            </a:r>
            <a:r>
              <a:rPr lang="en-US" sz="3600" dirty="0" smtClean="0">
                <a:solidFill>
                  <a:schemeClr val="accent2"/>
                </a:solidFill>
                <a:latin typeface="Times New Roman" panose="02020603050405020304" pitchFamily="18" charset="0"/>
                <a:ea typeface="Calibri" panose="020F0502020204030204" pitchFamily="34" charset="0"/>
                <a:cs typeface="Times New Roman" panose="02020603050405020304" pitchFamily="18" charset="0"/>
              </a:rPr>
              <a:t>the</a:t>
            </a:r>
          </a:p>
          <a:p>
            <a:pPr marL="899160" indent="-899160">
              <a:lnSpc>
                <a:spcPct val="107000"/>
              </a:lnSpc>
              <a:spcAft>
                <a:spcPts val="0"/>
              </a:spcAft>
            </a:pPr>
            <a:r>
              <a:rPr lang="en-US" sz="3600" dirty="0" smtClean="0">
                <a:solidFill>
                  <a:schemeClr val="accent2"/>
                </a:solidFill>
                <a:latin typeface="Times New Roman" panose="02020603050405020304" pitchFamily="18" charset="0"/>
                <a:ea typeface="Calibri" panose="020F0502020204030204" pitchFamily="34" charset="0"/>
                <a:cs typeface="Times New Roman" panose="02020603050405020304" pitchFamily="18" charset="0"/>
              </a:rPr>
              <a:t>public </a:t>
            </a:r>
            <a:r>
              <a:rPr lang="en-US" sz="3600" dirty="0">
                <a:solidFill>
                  <a:schemeClr val="accent2"/>
                </a:solidFill>
                <a:latin typeface="Times New Roman" panose="02020603050405020304" pitchFamily="18" charset="0"/>
                <a:ea typeface="Calibri" panose="020F0502020204030204" pitchFamily="34" charset="0"/>
                <a:cs typeface="Times New Roman" panose="02020603050405020304" pitchFamily="18" charset="0"/>
              </a:rPr>
              <a:t>opinion.</a:t>
            </a:r>
            <a:r>
              <a:rPr lang="en-US" sz="3600" dirty="0">
                <a:solidFill>
                  <a:schemeClr val="accent2"/>
                </a:solidFill>
                <a:latin typeface="Arial" panose="020B0604020202020204" pitchFamily="34" charset="0"/>
                <a:ea typeface="Calibri" panose="020F0502020204030204" pitchFamily="34" charset="0"/>
                <a:cs typeface="Times New Roman" panose="02020603050405020304" pitchFamily="18" charset="0"/>
              </a:rPr>
              <a:t> </a:t>
            </a:r>
            <a:endParaRPr lang="ru-RU" sz="360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xmlns="" val="38404033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16632"/>
            <a:ext cx="8664182" cy="2883740"/>
          </a:xfrm>
        </p:spPr>
        <p:txBody>
          <a:bodyPr>
            <a:noAutofit/>
          </a:bodyPr>
          <a:lstStyle/>
          <a:p>
            <a:pPr algn="ctr"/>
            <a:r>
              <a:rPr lang="en-US" sz="3600" dirty="0" smtClean="0">
                <a:solidFill>
                  <a:srgbClr val="FF0000"/>
                </a:solidFill>
                <a:effectLst/>
                <a:latin typeface="TimesNew Roman"/>
              </a:rPr>
              <a:t>20.The </a:t>
            </a:r>
            <a:r>
              <a:rPr lang="en-US" sz="3600" dirty="0">
                <a:solidFill>
                  <a:srgbClr val="FF0000"/>
                </a:solidFill>
                <a:effectLst/>
                <a:latin typeface="TimesNew Roman"/>
              </a:rPr>
              <a:t>demand for tea </a:t>
            </a:r>
            <a:r>
              <a:rPr lang="en-US" sz="3600" dirty="0" smtClean="0">
                <a:solidFill>
                  <a:srgbClr val="FF0000"/>
                </a:solidFill>
                <a:effectLst/>
                <a:latin typeface="TimesNew Roman"/>
              </a:rPr>
              <a:t>ware </a:t>
            </a:r>
            <a:r>
              <a:rPr lang="en-US" sz="3600" dirty="0">
                <a:solidFill>
                  <a:srgbClr val="FF0000"/>
                </a:solidFill>
                <a:effectLst/>
                <a:latin typeface="TimesNew Roman"/>
              </a:rPr>
              <a:t>increased and the production of tea </a:t>
            </a:r>
            <a:r>
              <a:rPr lang="en-US" sz="3600" dirty="0" smtClean="0">
                <a:solidFill>
                  <a:srgbClr val="FF0000"/>
                </a:solidFill>
                <a:effectLst/>
                <a:latin typeface="TimesNew Roman"/>
              </a:rPr>
              <a:t>cups and pots was </a:t>
            </a:r>
            <a:r>
              <a:rPr lang="en-US" sz="3600" dirty="0">
                <a:solidFill>
                  <a:srgbClr val="FF0000"/>
                </a:solidFill>
                <a:effectLst/>
                <a:latin typeface="TimesNew Roman"/>
              </a:rPr>
              <a:t>started at the Chelsea and Wedgwood porcelain manufactures in the 17</a:t>
            </a:r>
            <a:r>
              <a:rPr lang="en-US" sz="3600" baseline="30000" dirty="0">
                <a:solidFill>
                  <a:srgbClr val="FF0000"/>
                </a:solidFill>
                <a:effectLst/>
                <a:latin typeface="TimesNew Roman"/>
              </a:rPr>
              <a:t>th</a:t>
            </a:r>
            <a:r>
              <a:rPr lang="en-US" sz="3600" dirty="0">
                <a:solidFill>
                  <a:srgbClr val="FF0000"/>
                </a:solidFill>
                <a:effectLst/>
                <a:latin typeface="TimesNew Roman"/>
              </a:rPr>
              <a:t> </a:t>
            </a:r>
            <a:r>
              <a:rPr lang="en-US" sz="3600" dirty="0" smtClean="0">
                <a:solidFill>
                  <a:srgbClr val="FF0000"/>
                </a:solidFill>
                <a:effectLst/>
                <a:latin typeface="TimesNew Roman"/>
              </a:rPr>
              <a:t>century</a:t>
            </a:r>
            <a:endParaRPr lang="ru-RU" sz="3600" dirty="0">
              <a:solidFill>
                <a:srgbClr val="FF0000"/>
              </a:solidFill>
              <a:latin typeface="TimesNew Roman"/>
            </a:endParaRPr>
          </a:p>
        </p:txBody>
      </p:sp>
      <p:pic>
        <p:nvPicPr>
          <p:cNvPr id="8194" name="Picture 2" descr="https://img05.rl0.ru/ef9f96342a795a2cc47269fa44440327/c700x525/img0.liveinternet.ru/images/attach/c/6/89/912/89912158_Farforovuye_izdeliya_angliyskih_masterov_28.jpg"/>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tretch>
            <a:fillRect/>
          </a:stretch>
        </p:blipFill>
        <p:spPr bwMode="auto">
          <a:xfrm>
            <a:off x="214282" y="3000372"/>
            <a:ext cx="4286280" cy="3643338"/>
          </a:xfrm>
          <a:prstGeom prst="rect">
            <a:avLst/>
          </a:prstGeom>
          <a:noFill/>
          <a:extLst>
            <a:ext uri="{909E8E84-426E-40DD-AFC4-6F175D3DCCD1}">
              <a14:hiddenFill xmlns:a14="http://schemas.microsoft.com/office/drawing/2010/main" xmlns="">
                <a:solidFill>
                  <a:srgbClr val="FFFFFF"/>
                </a:solidFill>
              </a14:hiddenFill>
            </a:ext>
          </a:extLst>
        </p:spPr>
      </p:pic>
      <p:pic>
        <p:nvPicPr>
          <p:cNvPr id="8196" name="Picture 4" descr="https://img01.rl0.ru/0444dd79a9984c496bb96714dcd1f16e/c450x300/s017.radikal.ru/i440/1111/25/6d2b9f187cbet.jpg"/>
          <p:cNvPicPr>
            <a:picLocks noGrp="1" noChangeAspect="1" noChangeArrowheads="1"/>
          </p:cNvPicPr>
          <p:nvPr>
            <p:ph sz="half" idx="2"/>
          </p:nvPr>
        </p:nvPicPr>
        <p:blipFill rotWithShape="1">
          <a:blip r:embed="rId3">
            <a:extLst>
              <a:ext uri="{28A0092B-C50C-407E-A947-70E740481C1C}">
                <a14:useLocalDpi xmlns:a14="http://schemas.microsoft.com/office/drawing/2010/main" xmlns="" val="0"/>
              </a:ext>
            </a:extLst>
          </a:blip>
          <a:stretch/>
        </p:blipFill>
        <p:spPr bwMode="auto">
          <a:xfrm>
            <a:off x="4786314" y="3071810"/>
            <a:ext cx="4038600" cy="35719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44343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58974" y="184803"/>
            <a:ext cx="8877522" cy="1901562"/>
          </a:xfrm>
        </p:spPr>
        <p:txBody>
          <a:bodyPr>
            <a:noAutofit/>
          </a:bodyPr>
          <a:lstStyle/>
          <a:p>
            <a:r>
              <a:rPr lang="en-US" sz="3200" dirty="0" smtClean="0">
                <a:solidFill>
                  <a:srgbClr val="C00000"/>
                </a:solidFill>
                <a:latin typeface="Times New Roman" panose="02020603050405020304" pitchFamily="18" charset="0"/>
                <a:cs typeface="Times New Roman" panose="02020603050405020304" pitchFamily="18" charset="0"/>
              </a:rPr>
              <a:t>21.</a:t>
            </a:r>
            <a:r>
              <a:rPr lang="en-US" sz="3200" dirty="0" smtClean="0">
                <a:solidFill>
                  <a:srgbClr val="C00000"/>
                </a:solidFill>
              </a:rPr>
              <a:t>During the World War II tea was called “the secret weapon” of the English. When German propaganda was describing the horror of war, it referred to reducing reserves of tea </a:t>
            </a:r>
            <a:endParaRPr lang="ru-RU" sz="3200" dirty="0">
              <a:solidFill>
                <a:srgbClr val="C00000"/>
              </a:solidFill>
            </a:endParaRPr>
          </a:p>
        </p:txBody>
      </p:sp>
      <p:sp>
        <p:nvSpPr>
          <p:cNvPr id="6" name="Текст 5"/>
          <p:cNvSpPr>
            <a:spLocks noGrp="1"/>
          </p:cNvSpPr>
          <p:nvPr>
            <p:ph type="body" idx="1"/>
          </p:nvPr>
        </p:nvSpPr>
        <p:spPr>
          <a:xfrm>
            <a:off x="158974" y="2131878"/>
            <a:ext cx="3836962" cy="807514"/>
          </a:xfrm>
        </p:spPr>
        <p:txBody>
          <a:bodyPr>
            <a:normAutofit lnSpcReduction="10000"/>
          </a:bodyPr>
          <a:lstStyle/>
          <a:p>
            <a:pPr algn="ctr"/>
            <a:r>
              <a:rPr lang="en-US" dirty="0" smtClean="0">
                <a:solidFill>
                  <a:schemeClr val="accent2"/>
                </a:solidFill>
              </a:rPr>
              <a:t>”Tea coupons” were introduced in 1940</a:t>
            </a:r>
            <a:endParaRPr lang="ru-RU" dirty="0">
              <a:solidFill>
                <a:schemeClr val="accent2"/>
              </a:solidFill>
            </a:endParaRPr>
          </a:p>
        </p:txBody>
      </p:sp>
      <p:pic>
        <p:nvPicPr>
          <p:cNvPr id="10" name="Содержимое 9" descr="http://im0-tub-ru.yandex.net/i?id=392705714-71-72&amp;n=21"/>
          <p:cNvPicPr>
            <a:picLocks noGrp="1"/>
          </p:cNvPicPr>
          <p:nvPr>
            <p:ph sz="half" idx="2"/>
          </p:nvPr>
        </p:nvPicPr>
        <p:blipFill>
          <a:blip r:embed="rId2" cstate="print"/>
          <a:srcRect/>
          <a:stretch>
            <a:fillRect/>
          </a:stretch>
        </p:blipFill>
        <p:spPr>
          <a:xfrm>
            <a:off x="158974" y="2939393"/>
            <a:ext cx="3528392" cy="2001776"/>
          </a:xfrm>
        </p:spPr>
      </p:pic>
      <p:sp>
        <p:nvSpPr>
          <p:cNvPr id="8" name="Текст 7"/>
          <p:cNvSpPr>
            <a:spLocks noGrp="1"/>
          </p:cNvSpPr>
          <p:nvPr>
            <p:ph type="body" sz="quarter" idx="3"/>
          </p:nvPr>
        </p:nvSpPr>
        <p:spPr>
          <a:xfrm>
            <a:off x="4600892" y="2177393"/>
            <a:ext cx="4040188" cy="762000"/>
          </a:xfrm>
        </p:spPr>
        <p:txBody>
          <a:bodyPr>
            <a:normAutofit lnSpcReduction="10000"/>
          </a:bodyPr>
          <a:lstStyle/>
          <a:p>
            <a:pPr algn="ctr"/>
            <a:r>
              <a:rPr lang="en-US" dirty="0" smtClean="0">
                <a:solidFill>
                  <a:schemeClr val="accent2"/>
                </a:solidFill>
              </a:rPr>
              <a:t>Sailors and workers had extra rations</a:t>
            </a:r>
            <a:endParaRPr lang="ru-RU" dirty="0">
              <a:solidFill>
                <a:schemeClr val="accent2"/>
              </a:solidFill>
            </a:endParaRPr>
          </a:p>
        </p:txBody>
      </p:sp>
      <p:pic>
        <p:nvPicPr>
          <p:cNvPr id="12" name="Содержимое 11" descr="http://smartysmile.ru/uploads/images/20110712/99f21853acc1ef61a04ced42fc3303cb.jpg"/>
          <p:cNvPicPr>
            <a:picLocks noGrp="1"/>
          </p:cNvPicPr>
          <p:nvPr>
            <p:ph sz="quarter" idx="4"/>
          </p:nvPr>
        </p:nvPicPr>
        <p:blipFill>
          <a:blip r:embed="rId3" cstate="print"/>
          <a:stretch>
            <a:fillRect/>
          </a:stretch>
        </p:blipFill>
        <p:spPr>
          <a:xfrm>
            <a:off x="3995936" y="2939392"/>
            <a:ext cx="4881364" cy="3801976"/>
          </a:xfrm>
        </p:spPr>
      </p:pic>
      <p:sp>
        <p:nvSpPr>
          <p:cNvPr id="2" name="Прямоугольник 1"/>
          <p:cNvSpPr/>
          <p:nvPr/>
        </p:nvSpPr>
        <p:spPr>
          <a:xfrm>
            <a:off x="2286000" y="3105835"/>
            <a:ext cx="4572000" cy="369332"/>
          </a:xfrm>
          <a:prstGeom prst="rect">
            <a:avLst/>
          </a:prstGeom>
        </p:spPr>
        <p:txBody>
          <a:bodyPr>
            <a:spAutoFit/>
          </a:bodyPr>
          <a:lstStyle/>
          <a:p>
            <a:r>
              <a:rPr lang="en-US" dirty="0" smtClean="0">
                <a:solidFill>
                  <a:srgbClr val="000000"/>
                </a:solidFill>
                <a:latin typeface="Times New Roman" panose="02020603050405020304" pitchFamily="18" charset="0"/>
                <a:ea typeface="Times New Roman" panose="02020603050405020304" pitchFamily="18" charset="0"/>
              </a:rPr>
              <a:t>D </a:t>
            </a:r>
            <a:endParaRPr lang="ru-RU" dirty="0"/>
          </a:p>
        </p:txBody>
      </p:sp>
      <p:pic>
        <p:nvPicPr>
          <p:cNvPr id="1026" name="Picture 2" descr="Картинки по запросу военные английские корабли во второй мировой войне фото"/>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58974" y="4941169"/>
            <a:ext cx="3312368" cy="191683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116632"/>
            <a:ext cx="8856984" cy="2376264"/>
          </a:xfrm>
        </p:spPr>
        <p:txBody>
          <a:bodyPr>
            <a:noAutofit/>
          </a:bodyPr>
          <a:lstStyle/>
          <a:p>
            <a:pPr algn="ctr"/>
            <a:r>
              <a:rPr lang="en-US" sz="4000" dirty="0" smtClean="0">
                <a:solidFill>
                  <a:srgbClr val="FF0000"/>
                </a:solidFill>
                <a:latin typeface="Times New Roman" panose="02020603050405020304" pitchFamily="18" charset="0"/>
                <a:cs typeface="Times New Roman" panose="02020603050405020304" pitchFamily="18" charset="0"/>
              </a:rPr>
              <a:t>22</a:t>
            </a:r>
            <a:r>
              <a:rPr lang="en-US" sz="4000" dirty="0" smtClean="0">
                <a:solidFill>
                  <a:srgbClr val="FF0000"/>
                </a:solidFill>
              </a:rPr>
              <a:t>. English literature stands witness to the role of tea in British life. Lewis Carol made the Mad Hatter’s tea party the central part of his novel</a:t>
            </a:r>
            <a:endParaRPr lang="ru-RU" sz="4000" dirty="0">
              <a:solidFill>
                <a:srgbClr val="FF0000"/>
              </a:solidFill>
            </a:endParaRPr>
          </a:p>
        </p:txBody>
      </p:sp>
      <p:pic>
        <p:nvPicPr>
          <p:cNvPr id="6" name="Содержимое 9" descr="File:John Tenniel- Alice's mad tea party, colour.jpg"/>
          <p:cNvPicPr>
            <a:picLocks noGrp="1"/>
          </p:cNvPicPr>
          <p:nvPr>
            <p:ph idx="1"/>
          </p:nvPr>
        </p:nvPicPr>
        <p:blipFill>
          <a:blip r:embed="rId2" cstate="print"/>
          <a:stretch>
            <a:fillRect/>
          </a:stretch>
        </p:blipFill>
        <p:spPr bwMode="auto">
          <a:xfrm>
            <a:off x="251520" y="2597812"/>
            <a:ext cx="5048877" cy="4029050"/>
          </a:xfrm>
          <a:prstGeom prst="rect">
            <a:avLst/>
          </a:prstGeom>
          <a:noFill/>
          <a:ln w="9525">
            <a:noFill/>
            <a:miter lim="800000"/>
            <a:headEnd/>
            <a:tailEnd/>
          </a:ln>
        </p:spPr>
      </p:pic>
      <p:pic>
        <p:nvPicPr>
          <p:cNvPr id="11266" name="Picture 2" descr="http://img.posterlounge.co.uk/images/wbig/poster-always-tea-time-in-wonderland-1479787.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508104" y="2562883"/>
            <a:ext cx="3362325" cy="402905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116632"/>
            <a:ext cx="8784976" cy="2160240"/>
          </a:xfrm>
        </p:spPr>
        <p:txBody>
          <a:bodyPr>
            <a:noAutofit/>
          </a:bodyPr>
          <a:lstStyle/>
          <a:p>
            <a:pPr algn="ctr"/>
            <a:r>
              <a:rPr lang="en-US" sz="4000" dirty="0" smtClean="0">
                <a:solidFill>
                  <a:srgbClr val="FF0000"/>
                </a:solidFill>
              </a:rPr>
              <a:t>23.When Peter Pan asks the children what they want more, tea or adventures, they reply, ”First tea, please.”</a:t>
            </a:r>
            <a:endParaRPr lang="ru-RU" sz="4000" dirty="0">
              <a:solidFill>
                <a:srgbClr val="FF0000"/>
              </a:solidFill>
            </a:endParaRPr>
          </a:p>
        </p:txBody>
      </p:sp>
      <p:pic>
        <p:nvPicPr>
          <p:cNvPr id="1027" name="Picture 3" descr="D:\Загрузки\1276153280_peter_pan__part_2_by_giacobino.jpg"/>
          <p:cNvPicPr>
            <a:picLocks noGrp="1" noChangeAspect="1" noChangeArrowheads="1"/>
          </p:cNvPicPr>
          <p:nvPr>
            <p:ph idx="1"/>
          </p:nvPr>
        </p:nvPicPr>
        <p:blipFill>
          <a:blip r:embed="rId2" cstate="print"/>
          <a:srcRect/>
          <a:stretch>
            <a:fillRect/>
          </a:stretch>
        </p:blipFill>
        <p:spPr bwMode="auto">
          <a:xfrm>
            <a:off x="107504" y="2420888"/>
            <a:ext cx="4392488" cy="4248472"/>
          </a:xfrm>
          <a:prstGeom prst="rect">
            <a:avLst/>
          </a:prstGeom>
          <a:noFill/>
        </p:spPr>
      </p:pic>
      <p:pic>
        <p:nvPicPr>
          <p:cNvPr id="6" name="Picture 2" descr="Картинки по запросу картинки чаепития в Англии"/>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644008" y="2420888"/>
            <a:ext cx="4320480" cy="424847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179512" y="152398"/>
            <a:ext cx="8712968" cy="1908449"/>
          </a:xfrm>
        </p:spPr>
        <p:txBody>
          <a:bodyPr>
            <a:noAutofit/>
          </a:bodyPr>
          <a:lstStyle/>
          <a:p>
            <a:pPr algn="ctr"/>
            <a:r>
              <a:rPr lang="en-US" sz="4400" dirty="0" smtClean="0">
                <a:solidFill>
                  <a:schemeClr val="accent2"/>
                </a:solidFill>
                <a:latin typeface="Times New Roman" panose="02020603050405020304" pitchFamily="18" charset="0"/>
                <a:cs typeface="Times New Roman" panose="02020603050405020304" pitchFamily="18" charset="0"/>
              </a:rPr>
              <a:t>24.The var</a:t>
            </a:r>
            <a:r>
              <a:rPr lang="en-US" sz="4400" b="1" dirty="0" smtClean="0">
                <a:solidFill>
                  <a:schemeClr val="accent2"/>
                </a:solidFill>
                <a:latin typeface="Times New Roman" panose="02020603050405020304" pitchFamily="18" charset="0"/>
                <a:cs typeface="Times New Roman" panose="02020603050405020304" pitchFamily="18" charset="0"/>
              </a:rPr>
              <a:t>i</a:t>
            </a:r>
            <a:r>
              <a:rPr lang="en-US" sz="4400" dirty="0" smtClean="0">
                <a:solidFill>
                  <a:schemeClr val="accent2"/>
                </a:solidFill>
                <a:latin typeface="Times New Roman" panose="02020603050405020304" pitchFamily="18" charset="0"/>
                <a:cs typeface="Times New Roman" panose="02020603050405020304" pitchFamily="18" charset="0"/>
              </a:rPr>
              <a:t>ety of dishes eaten with tea is impressive: scones, cakes, </a:t>
            </a:r>
            <a:r>
              <a:rPr lang="en-US" sz="4400" dirty="0" smtClean="0">
                <a:solidFill>
                  <a:schemeClr val="accent2"/>
                </a:solidFill>
                <a:latin typeface="Times New Roman" panose="02020603050405020304" pitchFamily="18" charset="0"/>
                <a:cs typeface="Times New Roman" panose="02020603050405020304" pitchFamily="18" charset="0"/>
              </a:rPr>
              <a:t>biscuits </a:t>
            </a:r>
            <a:r>
              <a:rPr lang="en-US" sz="4400" dirty="0" smtClean="0">
                <a:solidFill>
                  <a:schemeClr val="accent2"/>
                </a:solidFill>
                <a:latin typeface="Times New Roman" panose="02020603050405020304" pitchFamily="18" charset="0"/>
                <a:cs typeface="Times New Roman" panose="02020603050405020304" pitchFamily="18" charset="0"/>
              </a:rPr>
              <a:t>and sandwiches</a:t>
            </a:r>
            <a:endParaRPr lang="ru-RU" sz="4400" dirty="0">
              <a:solidFill>
                <a:schemeClr val="accent2"/>
              </a:solidFill>
              <a:latin typeface="Times New Roman" panose="02020603050405020304" pitchFamily="18" charset="0"/>
              <a:cs typeface="Times New Roman" panose="02020603050405020304" pitchFamily="18" charset="0"/>
            </a:endParaRPr>
          </a:p>
        </p:txBody>
      </p:sp>
      <p:pic>
        <p:nvPicPr>
          <p:cNvPr id="10" name="Содержимое 9" descr="http://im2-tub-ru.yandex.net/i?id=254984359-06-72&amp;n=21"/>
          <p:cNvPicPr>
            <a:picLocks noGrp="1"/>
          </p:cNvPicPr>
          <p:nvPr>
            <p:ph sz="half" idx="1"/>
          </p:nvPr>
        </p:nvPicPr>
        <p:blipFill>
          <a:blip r:embed="rId3" cstate="print"/>
          <a:srcRect/>
          <a:stretch>
            <a:fillRect/>
          </a:stretch>
        </p:blipFill>
        <p:spPr bwMode="auto">
          <a:xfrm>
            <a:off x="214282" y="2500306"/>
            <a:ext cx="2500330" cy="2143140"/>
          </a:xfrm>
          <a:prstGeom prst="rect">
            <a:avLst/>
          </a:prstGeom>
          <a:noFill/>
          <a:ln w="9525">
            <a:noFill/>
            <a:miter lim="800000"/>
            <a:headEnd/>
            <a:tailEnd/>
          </a:ln>
        </p:spPr>
      </p:pic>
      <p:pic>
        <p:nvPicPr>
          <p:cNvPr id="12" name="Содержимое 11" descr="Картину английской бутерброды"/>
          <p:cNvPicPr>
            <a:picLocks noGrp="1"/>
          </p:cNvPicPr>
          <p:nvPr>
            <p:ph sz="half" idx="2"/>
          </p:nvPr>
        </p:nvPicPr>
        <p:blipFill rotWithShape="1">
          <a:blip r:embed="rId4" cstate="print"/>
          <a:srcRect l="2018" t="5329" r="9194" b="9413"/>
          <a:stretch/>
        </p:blipFill>
        <p:spPr bwMode="auto">
          <a:xfrm>
            <a:off x="5572132" y="2285992"/>
            <a:ext cx="3168352" cy="2304256"/>
          </a:xfrm>
          <a:prstGeom prst="rect">
            <a:avLst/>
          </a:prstGeom>
          <a:noFill/>
          <a:ln w="9525">
            <a:noFill/>
            <a:miter lim="800000"/>
            <a:headEnd/>
            <a:tailEnd/>
          </a:ln>
        </p:spPr>
      </p:pic>
      <p:pic>
        <p:nvPicPr>
          <p:cNvPr id="11" name="Рисунок 10" descr="cucumber11 1 1"/>
          <p:cNvPicPr/>
          <p:nvPr/>
        </p:nvPicPr>
        <p:blipFill>
          <a:blip r:embed="rId5" cstate="print"/>
          <a:srcRect/>
          <a:stretch>
            <a:fillRect/>
          </a:stretch>
        </p:blipFill>
        <p:spPr bwMode="auto">
          <a:xfrm>
            <a:off x="214282" y="4714884"/>
            <a:ext cx="2512840" cy="2000264"/>
          </a:xfrm>
          <a:prstGeom prst="rect">
            <a:avLst/>
          </a:prstGeom>
          <a:noFill/>
          <a:ln w="9525">
            <a:noFill/>
            <a:miter lim="800000"/>
            <a:headEnd/>
            <a:tailEnd/>
          </a:ln>
        </p:spPr>
      </p:pic>
      <p:pic>
        <p:nvPicPr>
          <p:cNvPr id="13" name="Рисунок 12" descr="http://im1-tub-ru.yandex.net/i?id=301189614-35-72&amp;n=21"/>
          <p:cNvPicPr/>
          <p:nvPr/>
        </p:nvPicPr>
        <p:blipFill rotWithShape="1">
          <a:blip r:embed="rId6" cstate="print"/>
          <a:srcRect l="409" t="12159"/>
          <a:stretch/>
        </p:blipFill>
        <p:spPr bwMode="auto">
          <a:xfrm>
            <a:off x="2771800" y="4797152"/>
            <a:ext cx="2520280" cy="1944216"/>
          </a:xfrm>
          <a:prstGeom prst="rect">
            <a:avLst/>
          </a:prstGeom>
          <a:noFill/>
          <a:ln w="9525">
            <a:noFill/>
            <a:miter lim="800000"/>
            <a:headEnd/>
            <a:tailEnd/>
          </a:ln>
        </p:spPr>
      </p:pic>
      <p:pic>
        <p:nvPicPr>
          <p:cNvPr id="15" name="Рисунок 14" descr="http://im2-tub-ru.yandex.net/i?id=29032775-71-72&amp;n=21"/>
          <p:cNvPicPr/>
          <p:nvPr/>
        </p:nvPicPr>
        <p:blipFill>
          <a:blip r:embed="rId7" cstate="print"/>
          <a:srcRect/>
          <a:stretch>
            <a:fillRect/>
          </a:stretch>
        </p:blipFill>
        <p:spPr bwMode="auto">
          <a:xfrm>
            <a:off x="5508104" y="4648442"/>
            <a:ext cx="3384375" cy="2092925"/>
          </a:xfrm>
          <a:prstGeom prst="rect">
            <a:avLst/>
          </a:prstGeom>
          <a:noFill/>
          <a:ln w="9525">
            <a:noFill/>
            <a:miter lim="800000"/>
            <a:headEnd/>
            <a:tailEnd/>
          </a:ln>
        </p:spPr>
      </p:pic>
      <p:pic>
        <p:nvPicPr>
          <p:cNvPr id="2050" name="Picture 2" descr="Simple Scones Recipe"/>
          <p:cNvPicPr>
            <a:picLocks noChangeAspect="1" noChangeArrowheads="1"/>
          </p:cNvPicPr>
          <p:nvPr/>
        </p:nvPicPr>
        <p:blipFill>
          <a:blip r:embed="rId8" cstate="print"/>
          <a:srcRect/>
          <a:stretch>
            <a:fillRect/>
          </a:stretch>
        </p:blipFill>
        <p:spPr bwMode="auto">
          <a:xfrm>
            <a:off x="2770090" y="2428868"/>
            <a:ext cx="2675156" cy="221957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42852"/>
            <a:ext cx="8229600" cy="1571636"/>
          </a:xfrm>
        </p:spPr>
        <p:txBody>
          <a:bodyPr>
            <a:normAutofit fontScale="90000"/>
          </a:bodyPr>
          <a:lstStyle/>
          <a:p>
            <a:pPr algn="ctr"/>
            <a:r>
              <a:rPr lang="en-US" dirty="0" smtClean="0">
                <a:solidFill>
                  <a:srgbClr val="FF0000"/>
                </a:solidFill>
                <a:latin typeface="Times New Roman" panose="02020603050405020304" pitchFamily="18" charset="0"/>
                <a:cs typeface="Times New Roman" panose="02020603050405020304" pitchFamily="18" charset="0"/>
              </a:rPr>
              <a:t>25.</a:t>
            </a:r>
            <a:r>
              <a:rPr lang="en-US" dirty="0" smtClean="0">
                <a:solidFill>
                  <a:srgbClr val="FF0000"/>
                </a:solidFill>
              </a:rPr>
              <a:t>Tea houses and tea rooms have been reappearing in Britain with high speed</a:t>
            </a:r>
            <a:endParaRPr lang="ru-RU" dirty="0">
              <a:solidFill>
                <a:srgbClr val="FF0000"/>
              </a:solidFill>
            </a:endParaRPr>
          </a:p>
        </p:txBody>
      </p:sp>
      <p:sp>
        <p:nvSpPr>
          <p:cNvPr id="4" name="Содержимое 3"/>
          <p:cNvSpPr>
            <a:spLocks noGrp="1"/>
          </p:cNvSpPr>
          <p:nvPr>
            <p:ph sz="half" idx="1"/>
          </p:nvPr>
        </p:nvSpPr>
        <p:spPr/>
        <p:txBody>
          <a:bodyPr/>
          <a:lstStyle/>
          <a:p>
            <a:pPr>
              <a:buNone/>
            </a:pPr>
            <a:endParaRPr lang="ru-RU" dirty="0" smtClean="0"/>
          </a:p>
          <a:p>
            <a:pPr>
              <a:buNone/>
            </a:pPr>
            <a:endParaRPr lang="ru-RU" dirty="0"/>
          </a:p>
        </p:txBody>
      </p:sp>
      <p:sp>
        <p:nvSpPr>
          <p:cNvPr id="5" name="Содержимое 4"/>
          <p:cNvSpPr>
            <a:spLocks noGrp="1"/>
          </p:cNvSpPr>
          <p:nvPr>
            <p:ph sz="half" idx="2"/>
          </p:nvPr>
        </p:nvSpPr>
        <p:spPr/>
        <p:txBody>
          <a:bodyPr/>
          <a:lstStyle/>
          <a:p>
            <a:pPr>
              <a:buNone/>
            </a:pPr>
            <a:endParaRPr lang="ru-RU" dirty="0" smtClean="0"/>
          </a:p>
          <a:p>
            <a:pPr>
              <a:buNone/>
            </a:pPr>
            <a:endParaRPr lang="ru-RU" dirty="0"/>
          </a:p>
        </p:txBody>
      </p:sp>
      <p:pic>
        <p:nvPicPr>
          <p:cNvPr id="6" name="Рисунок 5" descr="http://im2-tub-ru.yandex.net/i?id=200128364-20-72&amp;n=21"/>
          <p:cNvPicPr/>
          <p:nvPr/>
        </p:nvPicPr>
        <p:blipFill>
          <a:blip r:embed="rId2" cstate="print"/>
          <a:srcRect/>
          <a:stretch>
            <a:fillRect/>
          </a:stretch>
        </p:blipFill>
        <p:spPr bwMode="auto">
          <a:xfrm>
            <a:off x="285720" y="1714488"/>
            <a:ext cx="3357586" cy="2262810"/>
          </a:xfrm>
          <a:prstGeom prst="rect">
            <a:avLst/>
          </a:prstGeom>
          <a:noFill/>
          <a:ln w="9525">
            <a:noFill/>
            <a:miter lim="800000"/>
            <a:headEnd/>
            <a:tailEnd/>
          </a:ln>
        </p:spPr>
      </p:pic>
      <p:pic>
        <p:nvPicPr>
          <p:cNvPr id="7" name="Рисунок 6" descr="http://dx9rjq5h30myv.cloudfront.net/wp-content/uploads/2012/07/palance.jpg"/>
          <p:cNvPicPr/>
          <p:nvPr/>
        </p:nvPicPr>
        <p:blipFill>
          <a:blip r:embed="rId3" cstate="print"/>
          <a:srcRect/>
          <a:stretch>
            <a:fillRect/>
          </a:stretch>
        </p:blipFill>
        <p:spPr bwMode="auto">
          <a:xfrm>
            <a:off x="4786315" y="4365154"/>
            <a:ext cx="4165278" cy="2376264"/>
          </a:xfrm>
          <a:prstGeom prst="rect">
            <a:avLst/>
          </a:prstGeom>
          <a:noFill/>
          <a:ln w="9525">
            <a:noFill/>
            <a:miter lim="800000"/>
            <a:headEnd/>
            <a:tailEnd/>
          </a:ln>
        </p:spPr>
      </p:pic>
      <p:pic>
        <p:nvPicPr>
          <p:cNvPr id="8" name="Рисунок 7" descr="https://www.smarterwebcompany.co.uk/escapisttravelmagazine-co-uk/_img/Orangey_.jpg"/>
          <p:cNvPicPr/>
          <p:nvPr/>
        </p:nvPicPr>
        <p:blipFill>
          <a:blip r:embed="rId4" cstate="print"/>
          <a:srcRect/>
          <a:stretch>
            <a:fillRect/>
          </a:stretch>
        </p:blipFill>
        <p:spPr bwMode="auto">
          <a:xfrm>
            <a:off x="4857752" y="1714488"/>
            <a:ext cx="4093840" cy="2578608"/>
          </a:xfrm>
          <a:prstGeom prst="rect">
            <a:avLst/>
          </a:prstGeom>
          <a:noFill/>
          <a:ln w="9525">
            <a:noFill/>
            <a:miter lim="800000"/>
            <a:headEnd/>
            <a:tailEnd/>
          </a:ln>
        </p:spPr>
      </p:pic>
      <p:pic>
        <p:nvPicPr>
          <p:cNvPr id="9" name="Picture 6" descr="https://img02.rl0.ru/3630dc0ed32dea45bbbc023b249d1ef3/c600x798/store.elmwoodinn.com/images/products/detail/9780979343117.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06918" y="4000504"/>
            <a:ext cx="3722140" cy="274091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297868" y="116632"/>
            <a:ext cx="8594612" cy="1224136"/>
          </a:xfrm>
        </p:spPr>
        <p:txBody>
          <a:bodyPr>
            <a:noAutofit/>
          </a:bodyPr>
          <a:lstStyle/>
          <a:p>
            <a:pPr algn="ctr"/>
            <a:r>
              <a:rPr lang="en-US" sz="4000" dirty="0" smtClean="0">
                <a:solidFill>
                  <a:srgbClr val="FF0000"/>
                </a:solidFill>
                <a:effectLst/>
              </a:rPr>
              <a:t>26 There </a:t>
            </a:r>
            <a:r>
              <a:rPr lang="en-US" sz="4000" dirty="0">
                <a:solidFill>
                  <a:srgbClr val="FF0000"/>
                </a:solidFill>
                <a:effectLst/>
              </a:rPr>
              <a:t>are publications listing the 100 best tea rooms.</a:t>
            </a:r>
            <a:endParaRPr lang="ru-RU" sz="4000" dirty="0">
              <a:solidFill>
                <a:srgbClr val="FF0000"/>
              </a:solidFill>
              <a:effectLst/>
            </a:endParaRPr>
          </a:p>
        </p:txBody>
      </p:sp>
      <p:pic>
        <p:nvPicPr>
          <p:cNvPr id="5122" name="Picture 2" descr="Tea Rooms sign"/>
          <p:cNvPicPr>
            <a:picLocks noGrp="1" noChangeAspect="1" noChangeArrowheads="1"/>
          </p:cNvPicPr>
          <p:nvPr>
            <p:ph sz="half" idx="1"/>
          </p:nvPr>
        </p:nvPicPr>
        <p:blipFill rotWithShape="1">
          <a:blip r:embed="rId2">
            <a:extLst>
              <a:ext uri="{28A0092B-C50C-407E-A947-70E740481C1C}">
                <a14:useLocalDpi xmlns:a14="http://schemas.microsoft.com/office/drawing/2010/main" xmlns="" val="0"/>
              </a:ext>
            </a:extLst>
          </a:blip>
          <a:srcRect l="-848" t="14650" r="5084" b="-4884"/>
          <a:stretch/>
        </p:blipFill>
        <p:spPr bwMode="auto">
          <a:xfrm>
            <a:off x="285720" y="1500174"/>
            <a:ext cx="4137100" cy="2661210"/>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https://img05.rl0.ru/b508e4162f86c156db8115b27c480a3e/c720x370/www.artsandhotels.com/images/sized/720x370/9d2c2df3d7-qx85.jpg"/>
          <p:cNvPicPr>
            <a:picLocks noGrp="1" noChangeAspect="1" noChangeArrowheads="1"/>
          </p:cNvPicPr>
          <p:nvPr>
            <p:ph sz="half" idx="2"/>
          </p:nvPr>
        </p:nvPicPr>
        <p:blipFill>
          <a:blip r:embed="rId3">
            <a:extLst>
              <a:ext uri="{28A0092B-C50C-407E-A947-70E740481C1C}">
                <a14:useLocalDpi xmlns:a14="http://schemas.microsoft.com/office/drawing/2010/main" xmlns="" val="0"/>
              </a:ext>
            </a:extLst>
          </a:blip>
          <a:srcRect/>
          <a:stretch>
            <a:fillRect/>
          </a:stretch>
        </p:blipFill>
        <p:spPr bwMode="auto">
          <a:xfrm>
            <a:off x="4643438" y="1500174"/>
            <a:ext cx="4279615" cy="2503821"/>
          </a:xfrm>
          <a:prstGeom prst="rect">
            <a:avLst/>
          </a:prstGeom>
          <a:noFill/>
          <a:extLst>
            <a:ext uri="{909E8E84-426E-40DD-AFC4-6F175D3DCCD1}">
              <a14:hiddenFill xmlns:a14="http://schemas.microsoft.com/office/drawing/2010/main" xmlns="">
                <a:solidFill>
                  <a:srgbClr val="FFFFFF"/>
                </a:solidFill>
              </a14:hiddenFill>
            </a:ext>
          </a:extLst>
        </p:spPr>
      </p:pic>
      <p:pic>
        <p:nvPicPr>
          <p:cNvPr id="5128" name="Picture 8" descr="https://img02.rl0.ru/7d045aa44595a6ba47d83f2856d02848/c1024x500/www.chc.cz/cs/images/content/studium-v-zahranici/katalog/york_melton_college/bettys.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14282" y="4143380"/>
            <a:ext cx="4176464" cy="250033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Картинки по запросу tea shop in britain pictures"/>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1049" t="20846" b="-9566"/>
          <a:stretch/>
        </p:blipFill>
        <p:spPr bwMode="auto">
          <a:xfrm>
            <a:off x="4572000" y="4143380"/>
            <a:ext cx="4166817" cy="25717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317457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1450" y="116632"/>
            <a:ext cx="8721030" cy="1584176"/>
          </a:xfrm>
        </p:spPr>
        <p:txBody>
          <a:bodyPr>
            <a:noAutofit/>
          </a:bodyPr>
          <a:lstStyle/>
          <a:p>
            <a:pPr algn="ctr"/>
            <a:r>
              <a:rPr lang="en-US" sz="4800" dirty="0" smtClean="0">
                <a:solidFill>
                  <a:srgbClr val="FF0000"/>
                </a:solidFill>
                <a:latin typeface="Times New Roman" panose="02020603050405020304" pitchFamily="18" charset="0"/>
                <a:cs typeface="Times New Roman" panose="02020603050405020304" pitchFamily="18" charset="0"/>
              </a:rPr>
              <a:t>27.</a:t>
            </a:r>
            <a:r>
              <a:rPr lang="en-US" sz="4800" dirty="0" smtClean="0">
                <a:solidFill>
                  <a:srgbClr val="FF0000"/>
                </a:solidFill>
              </a:rPr>
              <a:t>The magnificent London hotels now serve afternoon tea</a:t>
            </a:r>
            <a:endParaRPr lang="ru-RU" sz="4800" dirty="0">
              <a:solidFill>
                <a:srgbClr val="FF0000"/>
              </a:solidFill>
            </a:endParaRPr>
          </a:p>
        </p:txBody>
      </p:sp>
      <p:pic>
        <p:nvPicPr>
          <p:cNvPr id="9" name="Содержимое 8" descr="http://www.escapisttraveller.com/escapisttravelmagazine-co-uk/_img/Ritz.jpg"/>
          <p:cNvPicPr>
            <a:picLocks noGrp="1"/>
          </p:cNvPicPr>
          <p:nvPr>
            <p:ph sz="half" idx="1"/>
          </p:nvPr>
        </p:nvPicPr>
        <p:blipFill>
          <a:blip r:embed="rId2" cstate="print"/>
          <a:stretch>
            <a:fillRect/>
          </a:stretch>
        </p:blipFill>
        <p:spPr bwMode="auto">
          <a:xfrm>
            <a:off x="171450" y="2838318"/>
            <a:ext cx="4328542" cy="3698892"/>
          </a:xfrm>
          <a:prstGeom prst="rect">
            <a:avLst/>
          </a:prstGeom>
          <a:noFill/>
          <a:ln w="9525">
            <a:noFill/>
            <a:miter lim="800000"/>
            <a:headEnd/>
            <a:tailEnd/>
          </a:ln>
        </p:spPr>
      </p:pic>
      <p:sp>
        <p:nvSpPr>
          <p:cNvPr id="5" name="Текст 4"/>
          <p:cNvSpPr>
            <a:spLocks noGrp="1"/>
          </p:cNvSpPr>
          <p:nvPr>
            <p:ph sz="half" idx="2"/>
          </p:nvPr>
        </p:nvSpPr>
        <p:spPr>
          <a:xfrm>
            <a:off x="4711412" y="1844824"/>
            <a:ext cx="4325084" cy="4824536"/>
          </a:xfrm>
        </p:spPr>
        <p:txBody>
          <a:bodyPr>
            <a:normAutofit/>
          </a:bodyPr>
          <a:lstStyle/>
          <a:p>
            <a:pPr>
              <a:buNone/>
            </a:pPr>
            <a:r>
              <a:rPr lang="ru-RU" sz="3200" b="0" dirty="0" err="1" smtClean="0">
                <a:solidFill>
                  <a:srgbClr val="C00000"/>
                </a:solidFill>
              </a:rPr>
              <a:t>Egerton</a:t>
            </a:r>
            <a:r>
              <a:rPr lang="ru-RU" sz="3200" b="0" dirty="0" smtClean="0">
                <a:solidFill>
                  <a:srgbClr val="C00000"/>
                </a:solidFill>
              </a:rPr>
              <a:t> </a:t>
            </a:r>
            <a:r>
              <a:rPr lang="ru-RU" sz="3200" b="0" dirty="0" err="1" smtClean="0">
                <a:solidFill>
                  <a:srgbClr val="C00000"/>
                </a:solidFill>
              </a:rPr>
              <a:t>House</a:t>
            </a:r>
            <a:r>
              <a:rPr lang="ru-RU" sz="3200" b="0" dirty="0" smtClean="0">
                <a:solidFill>
                  <a:srgbClr val="C00000"/>
                </a:solidFill>
              </a:rPr>
              <a:t> </a:t>
            </a:r>
            <a:r>
              <a:rPr lang="ru-RU" sz="3200" b="0" dirty="0" err="1" smtClean="0">
                <a:solidFill>
                  <a:srgbClr val="C00000"/>
                </a:solidFill>
              </a:rPr>
              <a:t>Hotel</a:t>
            </a:r>
            <a:r>
              <a:rPr lang="ru-RU" sz="3200" b="0" dirty="0" smtClean="0">
                <a:solidFill>
                  <a:srgbClr val="C00000"/>
                </a:solidFill>
              </a:rPr>
              <a:t>, </a:t>
            </a:r>
            <a:r>
              <a:rPr lang="en-US" sz="3200" b="0" dirty="0" smtClean="0">
                <a:solidFill>
                  <a:srgbClr val="C00000"/>
                </a:solidFill>
              </a:rPr>
              <a:t>Knightsbridge</a:t>
            </a:r>
            <a:r>
              <a:rPr lang="ru-RU" sz="3200" b="0" dirty="0" smtClean="0">
                <a:solidFill>
                  <a:srgbClr val="C00000"/>
                </a:solidFill>
              </a:rPr>
              <a:t>    </a:t>
            </a:r>
            <a:endParaRPr lang="en-US" sz="3200" b="0" dirty="0" smtClean="0">
              <a:solidFill>
                <a:srgbClr val="C00000"/>
              </a:solidFill>
            </a:endParaRPr>
          </a:p>
          <a:p>
            <a:pPr>
              <a:buNone/>
            </a:pPr>
            <a:r>
              <a:rPr lang="ru-RU" sz="3200" b="0" dirty="0" smtClean="0">
                <a:solidFill>
                  <a:srgbClr val="FFC000"/>
                </a:solidFill>
              </a:rPr>
              <a:t>                         </a:t>
            </a:r>
            <a:endParaRPr lang="ru-RU" sz="3200" dirty="0">
              <a:solidFill>
                <a:srgbClr val="FFC000"/>
              </a:solidFill>
            </a:endParaRPr>
          </a:p>
        </p:txBody>
      </p:sp>
      <p:pic>
        <p:nvPicPr>
          <p:cNvPr id="10" name="Рисунок 9" descr="https://www.smarterwebcompany.co.uk/escapisttravelmagazine-co-uk/_img/Egerton_house_tea.jpg"/>
          <p:cNvPicPr/>
          <p:nvPr/>
        </p:nvPicPr>
        <p:blipFill>
          <a:blip r:embed="rId3" cstate="print"/>
          <a:srcRect/>
          <a:stretch>
            <a:fillRect/>
          </a:stretch>
        </p:blipFill>
        <p:spPr bwMode="auto">
          <a:xfrm>
            <a:off x="4572000" y="2996952"/>
            <a:ext cx="4464496" cy="354025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51519" y="152400"/>
            <a:ext cx="8762925" cy="2990848"/>
          </a:xfrm>
        </p:spPr>
        <p:txBody>
          <a:bodyPr>
            <a:noAutofit/>
          </a:bodyPr>
          <a:lstStyle/>
          <a:p>
            <a:pPr algn="ctr"/>
            <a:r>
              <a:rPr lang="en-US" sz="4000" dirty="0" smtClean="0">
                <a:solidFill>
                  <a:srgbClr val="FF0000"/>
                </a:solidFill>
                <a:effectLst/>
                <a:latin typeface="TimesNew Roman"/>
              </a:rPr>
              <a:t>28.There </a:t>
            </a:r>
            <a:r>
              <a:rPr lang="en-US" sz="4000" dirty="0">
                <a:solidFill>
                  <a:srgbClr val="FF0000"/>
                </a:solidFill>
                <a:effectLst/>
                <a:latin typeface="TimesNew Roman"/>
              </a:rPr>
              <a:t>are also </a:t>
            </a:r>
            <a:r>
              <a:rPr lang="en-US" sz="4000" dirty="0" smtClean="0">
                <a:solidFill>
                  <a:srgbClr val="FF0000"/>
                </a:solidFill>
                <a:effectLst/>
                <a:latin typeface="TimesNew Roman"/>
              </a:rPr>
              <a:t>cream teas. Cream teas involve </a:t>
            </a:r>
            <a:r>
              <a:rPr lang="en-US" sz="4000" dirty="0">
                <a:solidFill>
                  <a:srgbClr val="FF0000"/>
                </a:solidFill>
                <a:effectLst/>
                <a:latin typeface="TimesNew Roman"/>
              </a:rPr>
              <a:t>hot rolls, cream prepared in a </a:t>
            </a:r>
            <a:r>
              <a:rPr lang="en-US" sz="4000" dirty="0" smtClean="0">
                <a:solidFill>
                  <a:srgbClr val="FF0000"/>
                </a:solidFill>
                <a:effectLst/>
                <a:latin typeface="TimesNew Roman"/>
              </a:rPr>
              <a:t>special </a:t>
            </a:r>
            <a:r>
              <a:rPr lang="en-US" sz="4000" dirty="0">
                <a:solidFill>
                  <a:srgbClr val="FF0000"/>
                </a:solidFill>
                <a:effectLst/>
                <a:latin typeface="TimesNew Roman"/>
              </a:rPr>
              <a:t>way so that it can be spread </a:t>
            </a:r>
            <a:r>
              <a:rPr lang="en-US" sz="4000" dirty="0" smtClean="0">
                <a:solidFill>
                  <a:srgbClr val="FF0000"/>
                </a:solidFill>
                <a:effectLst/>
                <a:latin typeface="TimesNew Roman"/>
              </a:rPr>
              <a:t>and jam.</a:t>
            </a:r>
            <a:r>
              <a:rPr lang="ru-RU" sz="3600" dirty="0">
                <a:solidFill>
                  <a:srgbClr val="FF0000"/>
                </a:solidFill>
                <a:effectLst/>
                <a:latin typeface="TimesNew Roman"/>
              </a:rPr>
              <a:t/>
            </a:r>
            <a:br>
              <a:rPr lang="ru-RU" sz="3600" dirty="0">
                <a:solidFill>
                  <a:srgbClr val="FF0000"/>
                </a:solidFill>
                <a:effectLst/>
                <a:latin typeface="TimesNew Roman"/>
              </a:rPr>
            </a:br>
            <a:r>
              <a:rPr lang="en-US" sz="3600" dirty="0" smtClean="0">
                <a:solidFill>
                  <a:srgbClr val="FF0000"/>
                </a:solidFill>
                <a:effectLst/>
                <a:latin typeface="TimesNew Roman"/>
              </a:rPr>
              <a:t> </a:t>
            </a:r>
            <a:endParaRPr lang="ru-RU" sz="3600" dirty="0">
              <a:solidFill>
                <a:srgbClr val="FF0000"/>
              </a:solidFill>
              <a:latin typeface="TimesNew Roman"/>
            </a:endParaRPr>
          </a:p>
        </p:txBody>
      </p:sp>
      <p:pic>
        <p:nvPicPr>
          <p:cNvPr id="10242" name="Picture 2" descr="Afternoon Tea : Stock Photo"/>
          <p:cNvPicPr>
            <a:picLocks noGrp="1" noChangeAspect="1" noChangeArrowheads="1"/>
          </p:cNvPicPr>
          <p:nvPr>
            <p:ph idx="1"/>
          </p:nvPr>
        </p:nvPicPr>
        <p:blipFill rotWithShape="1">
          <a:blip r:embed="rId2">
            <a:extLst>
              <a:ext uri="{28A0092B-C50C-407E-A947-70E740481C1C}">
                <a14:useLocalDpi xmlns:a14="http://schemas.microsoft.com/office/drawing/2010/main" xmlns="" val="0"/>
              </a:ext>
            </a:extLst>
          </a:blip>
          <a:srcRect l="5695" t="20103" r="12963" b="1"/>
          <a:stretch/>
        </p:blipFill>
        <p:spPr bwMode="auto">
          <a:xfrm>
            <a:off x="199346" y="3143248"/>
            <a:ext cx="4968552" cy="3526112"/>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Картинки по запросу cream tea imag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426258" y="3357562"/>
            <a:ext cx="3717742" cy="29523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25590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274638"/>
            <a:ext cx="8229600" cy="582594"/>
          </a:xfrm>
        </p:spPr>
        <p:txBody>
          <a:bodyPr>
            <a:noAutofit/>
          </a:bodyPr>
          <a:lstStyle/>
          <a:p>
            <a:r>
              <a:rPr lang="en-US" dirty="0" smtClean="0">
                <a:solidFill>
                  <a:srgbClr val="C00000"/>
                </a:solidFill>
              </a:rPr>
              <a:t>The aims of the project</a:t>
            </a:r>
            <a:endParaRPr lang="ru-RU" dirty="0">
              <a:solidFill>
                <a:srgbClr val="C00000"/>
              </a:solidFill>
            </a:endParaRPr>
          </a:p>
        </p:txBody>
      </p:sp>
      <p:sp>
        <p:nvSpPr>
          <p:cNvPr id="6" name="Содержимое 5"/>
          <p:cNvSpPr>
            <a:spLocks noGrp="1"/>
          </p:cNvSpPr>
          <p:nvPr>
            <p:ph idx="1"/>
          </p:nvPr>
        </p:nvSpPr>
        <p:spPr>
          <a:xfrm>
            <a:off x="214282" y="857232"/>
            <a:ext cx="8572560" cy="5786478"/>
          </a:xfrm>
        </p:spPr>
        <p:txBody>
          <a:bodyPr>
            <a:noAutofit/>
          </a:bodyPr>
          <a:lstStyle/>
          <a:p>
            <a:pPr lvl="0"/>
            <a:r>
              <a:rPr lang="en-US" sz="4000" dirty="0" smtClean="0">
                <a:solidFill>
                  <a:srgbClr val="FF0000"/>
                </a:solidFill>
              </a:rPr>
              <a:t>to study the history and customs of tea drinking in Britain;</a:t>
            </a:r>
            <a:endParaRPr lang="ru-RU" sz="4000" dirty="0" smtClean="0">
              <a:solidFill>
                <a:srgbClr val="FF0000"/>
              </a:solidFill>
            </a:endParaRPr>
          </a:p>
          <a:p>
            <a:pPr lvl="0"/>
            <a:r>
              <a:rPr lang="en-US" sz="4000" dirty="0" smtClean="0">
                <a:solidFill>
                  <a:srgbClr val="FF0000"/>
                </a:solidFill>
              </a:rPr>
              <a:t>to understand the reasons of the popularity of the drink;</a:t>
            </a:r>
            <a:endParaRPr lang="ru-RU" sz="4000" dirty="0" smtClean="0">
              <a:solidFill>
                <a:srgbClr val="FF0000"/>
              </a:solidFill>
            </a:endParaRPr>
          </a:p>
          <a:p>
            <a:pPr lvl="0"/>
            <a:r>
              <a:rPr lang="en-US" sz="4000" dirty="0" smtClean="0">
                <a:solidFill>
                  <a:srgbClr val="FF0000"/>
                </a:solidFill>
              </a:rPr>
              <a:t>to study the tea drinking influence on the British lifestyle, language and culture;</a:t>
            </a:r>
            <a:endParaRPr lang="ru-RU" sz="4000" dirty="0" smtClean="0">
              <a:solidFill>
                <a:srgbClr val="FF0000"/>
              </a:solidFill>
            </a:endParaRPr>
          </a:p>
          <a:p>
            <a:pPr lvl="0"/>
            <a:r>
              <a:rPr lang="en-US" sz="4000" dirty="0" smtClean="0">
                <a:solidFill>
                  <a:srgbClr val="FF0000"/>
                </a:solidFill>
              </a:rPr>
              <a:t>to compare British and Russian traditions of tea drinking. </a:t>
            </a:r>
            <a:endParaRPr lang="ru-RU" sz="4000" dirty="0">
              <a:solidFill>
                <a:srgbClr val="FF0000"/>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79512" y="116632"/>
            <a:ext cx="8784976" cy="1597856"/>
          </a:xfrm>
        </p:spPr>
        <p:txBody>
          <a:bodyPr>
            <a:noAutofit/>
          </a:bodyPr>
          <a:lstStyle/>
          <a:p>
            <a:r>
              <a:rPr lang="ru-RU" sz="4000" dirty="0" smtClean="0">
                <a:solidFill>
                  <a:schemeClr val="accent3">
                    <a:lumMod val="60000"/>
                    <a:lumOff val="40000"/>
                  </a:schemeClr>
                </a:solidFill>
                <a:effectLst/>
              </a:rPr>
              <a:t/>
            </a:r>
            <a:br>
              <a:rPr lang="ru-RU" sz="4000" dirty="0" smtClean="0">
                <a:solidFill>
                  <a:schemeClr val="accent3">
                    <a:lumMod val="60000"/>
                    <a:lumOff val="40000"/>
                  </a:schemeClr>
                </a:solidFill>
                <a:effectLst/>
              </a:rPr>
            </a:br>
            <a:r>
              <a:rPr lang="en-US" dirty="0" smtClean="0">
                <a:solidFill>
                  <a:srgbClr val="FF0000"/>
                </a:solidFill>
                <a:effectLst/>
              </a:rPr>
              <a:t>29</a:t>
            </a:r>
            <a:r>
              <a:rPr lang="ru-RU" dirty="0" smtClean="0">
                <a:solidFill>
                  <a:srgbClr val="FF0000"/>
                </a:solidFill>
                <a:effectLst/>
              </a:rPr>
              <a:t>.</a:t>
            </a:r>
            <a:r>
              <a:rPr lang="en-US" dirty="0" smtClean="0">
                <a:solidFill>
                  <a:srgbClr val="FF0000"/>
                </a:solidFill>
                <a:effectLst/>
              </a:rPr>
              <a:t> British </a:t>
            </a:r>
            <a:r>
              <a:rPr lang="en-US" dirty="0">
                <a:solidFill>
                  <a:srgbClr val="FF0000"/>
                </a:solidFill>
                <a:effectLst/>
              </a:rPr>
              <a:t>and Russian Traditions </a:t>
            </a:r>
            <a:r>
              <a:rPr lang="en-US" dirty="0" smtClean="0">
                <a:solidFill>
                  <a:srgbClr val="FF0000"/>
                </a:solidFill>
                <a:effectLst/>
              </a:rPr>
              <a:t>of </a:t>
            </a:r>
            <a:r>
              <a:rPr lang="en-US" dirty="0">
                <a:solidFill>
                  <a:srgbClr val="FF0000"/>
                </a:solidFill>
                <a:effectLst/>
              </a:rPr>
              <a:t>Tea Drinking</a:t>
            </a:r>
            <a:r>
              <a:rPr lang="ru-RU" dirty="0">
                <a:solidFill>
                  <a:schemeClr val="accent3">
                    <a:lumMod val="60000"/>
                    <a:lumOff val="40000"/>
                  </a:schemeClr>
                </a:solidFill>
                <a:effectLst/>
              </a:rPr>
              <a:t/>
            </a:r>
            <a:br>
              <a:rPr lang="ru-RU" dirty="0">
                <a:solidFill>
                  <a:schemeClr val="accent3">
                    <a:lumMod val="60000"/>
                    <a:lumOff val="40000"/>
                  </a:schemeClr>
                </a:solidFill>
                <a:effectLst/>
              </a:rPr>
            </a:br>
            <a:endParaRPr lang="ru-RU" dirty="0">
              <a:solidFill>
                <a:schemeClr val="accent3">
                  <a:lumMod val="60000"/>
                  <a:lumOff val="40000"/>
                </a:schemeClr>
              </a:solidFill>
            </a:endParaRPr>
          </a:p>
        </p:txBody>
      </p:sp>
      <p:sp>
        <p:nvSpPr>
          <p:cNvPr id="2" name="Объект 1"/>
          <p:cNvSpPr>
            <a:spLocks noGrp="1"/>
          </p:cNvSpPr>
          <p:nvPr>
            <p:ph idx="1"/>
          </p:nvPr>
        </p:nvSpPr>
        <p:spPr>
          <a:xfrm>
            <a:off x="142844" y="1928802"/>
            <a:ext cx="8784976" cy="4680520"/>
          </a:xfrm>
        </p:spPr>
        <p:txBody>
          <a:bodyPr>
            <a:normAutofit/>
          </a:bodyPr>
          <a:lstStyle/>
          <a:p>
            <a:pPr marL="0" indent="0">
              <a:buNone/>
            </a:pPr>
            <a:r>
              <a:rPr lang="en-US" sz="4400" dirty="0" smtClean="0">
                <a:solidFill>
                  <a:srgbClr val="C00000"/>
                </a:solidFill>
              </a:rPr>
              <a:t>Tea </a:t>
            </a:r>
            <a:r>
              <a:rPr lang="en-US" sz="4400" dirty="0">
                <a:solidFill>
                  <a:srgbClr val="C00000"/>
                </a:solidFill>
              </a:rPr>
              <a:t>in Russia was introduced in 1638 as a gift from a </a:t>
            </a:r>
            <a:r>
              <a:rPr lang="en-US" sz="4400" dirty="0">
                <a:solidFill>
                  <a:srgbClr val="C00000"/>
                </a:solidFill>
                <a:hlinkClick r:id="rId2" tooltip="Mongolia"/>
              </a:rPr>
              <a:t>Mong</a:t>
            </a:r>
            <a:r>
              <a:rPr lang="en-US" sz="4400" u="sng" dirty="0">
                <a:solidFill>
                  <a:srgbClr val="C00000"/>
                </a:solidFill>
                <a:hlinkClick r:id="rId2" tooltip="Mongolia"/>
              </a:rPr>
              <a:t>o</a:t>
            </a:r>
            <a:r>
              <a:rPr lang="en-US" sz="4400" dirty="0">
                <a:solidFill>
                  <a:srgbClr val="C00000"/>
                </a:solidFill>
                <a:hlinkClick r:id="rId2" tooltip="Mongolia"/>
              </a:rPr>
              <a:t>lian</a:t>
            </a:r>
            <a:r>
              <a:rPr lang="en-US" sz="4400" dirty="0">
                <a:solidFill>
                  <a:srgbClr val="C00000"/>
                </a:solidFill>
              </a:rPr>
              <a:t> ruler to </a:t>
            </a:r>
            <a:r>
              <a:rPr lang="en-US" sz="4400" dirty="0">
                <a:solidFill>
                  <a:srgbClr val="C00000"/>
                </a:solidFill>
                <a:hlinkClick r:id="rId3" tooltip="Tsar"/>
              </a:rPr>
              <a:t>Tsar</a:t>
            </a:r>
            <a:r>
              <a:rPr lang="en-US" sz="4400" dirty="0">
                <a:solidFill>
                  <a:srgbClr val="C00000"/>
                </a:solidFill>
              </a:rPr>
              <a:t> </a:t>
            </a:r>
            <a:r>
              <a:rPr lang="en-US" sz="4400" dirty="0">
                <a:solidFill>
                  <a:srgbClr val="C00000"/>
                </a:solidFill>
                <a:hlinkClick r:id="rId4" tooltip="Michael of Russia"/>
              </a:rPr>
              <a:t>Michael. </a:t>
            </a:r>
            <a:r>
              <a:rPr lang="en-US" sz="4400" dirty="0">
                <a:solidFill>
                  <a:srgbClr val="C00000"/>
                </a:solidFill>
              </a:rPr>
              <a:t>However, in Russia tea became a </a:t>
            </a:r>
            <a:r>
              <a:rPr lang="en-US" sz="4400" dirty="0" smtClean="0">
                <a:solidFill>
                  <a:srgbClr val="C00000"/>
                </a:solidFill>
              </a:rPr>
              <a:t>widespread</a:t>
            </a:r>
          </a:p>
          <a:p>
            <a:pPr marL="0" indent="0">
              <a:buNone/>
            </a:pPr>
            <a:r>
              <a:rPr lang="en-US" sz="4400" dirty="0" smtClean="0">
                <a:solidFill>
                  <a:srgbClr val="C00000"/>
                </a:solidFill>
              </a:rPr>
              <a:t> </a:t>
            </a:r>
            <a:r>
              <a:rPr lang="en-US" sz="4400" dirty="0">
                <a:solidFill>
                  <a:srgbClr val="C00000"/>
                </a:solidFill>
              </a:rPr>
              <a:t>drink </a:t>
            </a:r>
            <a:r>
              <a:rPr lang="en-US" sz="4400" dirty="0" smtClean="0">
                <a:solidFill>
                  <a:srgbClr val="C00000"/>
                </a:solidFill>
              </a:rPr>
              <a:t>100 </a:t>
            </a:r>
            <a:r>
              <a:rPr lang="en-US" sz="4400" dirty="0">
                <a:solidFill>
                  <a:srgbClr val="C00000"/>
                </a:solidFill>
              </a:rPr>
              <a:t>years later than </a:t>
            </a:r>
            <a:endParaRPr lang="ru-RU" sz="4400" dirty="0">
              <a:solidFill>
                <a:srgbClr val="C00000"/>
              </a:solidFill>
            </a:endParaRPr>
          </a:p>
          <a:p>
            <a:pPr marL="0" indent="0">
              <a:buNone/>
            </a:pPr>
            <a:r>
              <a:rPr lang="en-US" sz="4400" dirty="0">
                <a:solidFill>
                  <a:srgbClr val="C00000"/>
                </a:solidFill>
              </a:rPr>
              <a:t>in Britain</a:t>
            </a:r>
            <a:endParaRPr lang="ru-RU" sz="4400" dirty="0">
              <a:solidFill>
                <a:srgbClr val="C00000"/>
              </a:solidFill>
            </a:endParaRPr>
          </a:p>
          <a:p>
            <a:pPr marL="0" indent="0" algn="ctr">
              <a:buNone/>
            </a:pPr>
            <a:endParaRPr lang="ru-RU" sz="4000" dirty="0">
              <a:solidFill>
                <a:schemeClr val="accent3">
                  <a:lumMod val="60000"/>
                  <a:lumOff val="40000"/>
                </a:schemeClr>
              </a:solidFill>
            </a:endParaRPr>
          </a:p>
        </p:txBody>
      </p:sp>
      <p:pic>
        <p:nvPicPr>
          <p:cNvPr id="2054" name="Picture 6" descr="Михаил Фёдорович"/>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572264" y="4214818"/>
            <a:ext cx="2320786" cy="23825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10653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828328"/>
          </a:xfrm>
        </p:spPr>
        <p:txBody>
          <a:bodyPr>
            <a:normAutofit fontScale="90000"/>
          </a:bodyPr>
          <a:lstStyle/>
          <a:p>
            <a:pPr algn="ctr"/>
            <a:r>
              <a:rPr lang="en-US" sz="4400" dirty="0" smtClean="0">
                <a:solidFill>
                  <a:srgbClr val="FFC000"/>
                </a:solidFill>
              </a:rPr>
              <a:t>       </a:t>
            </a:r>
            <a:r>
              <a:rPr lang="en-US" sz="4400" dirty="0" smtClean="0">
                <a:solidFill>
                  <a:srgbClr val="FF0000"/>
                </a:solidFill>
              </a:rPr>
              <a:t>30</a:t>
            </a:r>
            <a:r>
              <a:rPr lang="ru-RU" sz="4400" dirty="0" smtClean="0">
                <a:solidFill>
                  <a:srgbClr val="FF0000"/>
                </a:solidFill>
              </a:rPr>
              <a:t>.</a:t>
            </a:r>
            <a:r>
              <a:rPr lang="en-US" sz="4400" dirty="0" smtClean="0">
                <a:solidFill>
                  <a:srgbClr val="FF0000"/>
                </a:solidFill>
              </a:rPr>
              <a:t>The Origin of the Word “Tea”</a:t>
            </a:r>
            <a:endParaRPr lang="ru-RU" sz="4400" dirty="0">
              <a:solidFill>
                <a:srgbClr val="FF0000"/>
              </a:solidFill>
            </a:endParaRPr>
          </a:p>
        </p:txBody>
      </p:sp>
      <p:pic>
        <p:nvPicPr>
          <p:cNvPr id="1028" name="Picture 4" descr="94-England"/>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tretch>
            <a:fillRect/>
          </a:stretch>
        </p:blipFill>
        <p:spPr bwMode="auto">
          <a:xfrm>
            <a:off x="214282" y="857232"/>
            <a:ext cx="3818166" cy="285752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Объект 9"/>
          <p:cNvSpPr>
            <a:spLocks noGrp="1"/>
          </p:cNvSpPr>
          <p:nvPr>
            <p:ph sz="half" idx="2"/>
          </p:nvPr>
        </p:nvSpPr>
        <p:spPr>
          <a:xfrm>
            <a:off x="4211960" y="980728"/>
            <a:ext cx="4752528" cy="5616624"/>
          </a:xfrm>
        </p:spPr>
        <p:txBody>
          <a:bodyPr>
            <a:noAutofit/>
          </a:bodyPr>
          <a:lstStyle/>
          <a:p>
            <a:pPr marL="0" indent="0">
              <a:buNone/>
            </a:pPr>
            <a:r>
              <a:rPr lang="en-US" sz="4400" dirty="0">
                <a:solidFill>
                  <a:srgbClr val="C00000"/>
                </a:solidFill>
              </a:rPr>
              <a:t>The word "tea" comes in the English and Russian languages, as well as </a:t>
            </a:r>
            <a:r>
              <a:rPr lang="en-US" sz="4400" dirty="0" smtClean="0">
                <a:solidFill>
                  <a:srgbClr val="C00000"/>
                </a:solidFill>
              </a:rPr>
              <a:t>in </a:t>
            </a:r>
            <a:r>
              <a:rPr lang="en-US" sz="4400" dirty="0">
                <a:solidFill>
                  <a:srgbClr val="C00000"/>
                </a:solidFill>
              </a:rPr>
              <a:t>others, from the Chinese, but from </a:t>
            </a:r>
            <a:r>
              <a:rPr lang="en-US" sz="4400" b="1" dirty="0">
                <a:solidFill>
                  <a:srgbClr val="C00000"/>
                </a:solidFill>
              </a:rPr>
              <a:t>different </a:t>
            </a:r>
            <a:r>
              <a:rPr lang="en-US" sz="4400" b="1" dirty="0" smtClean="0">
                <a:solidFill>
                  <a:srgbClr val="C00000"/>
                </a:solidFill>
              </a:rPr>
              <a:t>dialects. </a:t>
            </a:r>
            <a:endParaRPr lang="ru-RU" sz="4400" b="1" dirty="0">
              <a:solidFill>
                <a:srgbClr val="C00000"/>
              </a:solidFill>
            </a:endParaRPr>
          </a:p>
        </p:txBody>
      </p:sp>
      <p:pic>
        <p:nvPicPr>
          <p:cNvPr id="22530" name="Picture 2" descr="http://img1.liveinternet.ru/images/attach/c/8/101/410/101410369_42039.jpg"/>
          <p:cNvPicPr>
            <a:picLocks noChangeAspect="1" noChangeArrowheads="1"/>
          </p:cNvPicPr>
          <p:nvPr/>
        </p:nvPicPr>
        <p:blipFill>
          <a:blip r:embed="rId3"/>
          <a:srcRect/>
          <a:stretch>
            <a:fillRect/>
          </a:stretch>
        </p:blipFill>
        <p:spPr bwMode="auto">
          <a:xfrm>
            <a:off x="214282" y="3857628"/>
            <a:ext cx="3786214" cy="2857520"/>
          </a:xfrm>
          <a:prstGeom prst="rect">
            <a:avLst/>
          </a:prstGeom>
          <a:noFill/>
        </p:spPr>
      </p:pic>
    </p:spTree>
    <p:extLst>
      <p:ext uri="{BB962C8B-B14F-4D97-AF65-F5344CB8AC3E}">
        <p14:creationId xmlns:p14="http://schemas.microsoft.com/office/powerpoint/2010/main" xmlns="" val="3233508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en-US" smtClean="0"/>
              <a:t/>
            </a:r>
            <a:br>
              <a:rPr lang="en-US" smtClean="0"/>
            </a:br>
            <a:r>
              <a:rPr lang="en-US" smtClean="0"/>
              <a:t/>
            </a:r>
            <a:br>
              <a:rPr lang="en-US" smtClean="0"/>
            </a:br>
            <a:endParaRPr lang="ru-RU" dirty="0"/>
          </a:p>
        </p:txBody>
      </p:sp>
      <p:sp>
        <p:nvSpPr>
          <p:cNvPr id="2" name="Объект 1"/>
          <p:cNvSpPr>
            <a:spLocks noGrp="1"/>
          </p:cNvSpPr>
          <p:nvPr>
            <p:ph idx="1"/>
          </p:nvPr>
        </p:nvSpPr>
        <p:spPr>
          <a:xfrm>
            <a:off x="251520" y="1524000"/>
            <a:ext cx="8784976" cy="5001344"/>
          </a:xfrm>
        </p:spPr>
        <p:txBody>
          <a:bodyPr>
            <a:normAutofit/>
          </a:bodyPr>
          <a:lstStyle/>
          <a:p>
            <a:pPr marL="0" indent="0">
              <a:buNone/>
            </a:pPr>
            <a:r>
              <a:rPr lang="en-US" sz="4800" dirty="0" smtClean="0">
                <a:solidFill>
                  <a:srgbClr val="C00000"/>
                </a:solidFill>
              </a:rPr>
              <a:t>In northern China from where tea was imported to Russia it was called “chai”.</a:t>
            </a:r>
          </a:p>
          <a:p>
            <a:pPr marL="0" indent="0">
              <a:buNone/>
            </a:pPr>
            <a:r>
              <a:rPr lang="en-US" sz="4800" dirty="0" smtClean="0">
                <a:solidFill>
                  <a:srgbClr val="C00000"/>
                </a:solidFill>
              </a:rPr>
              <a:t>The Dutch merchants  who brought it to England adopted the southern version of “tea”.</a:t>
            </a:r>
            <a:endParaRPr lang="ru-RU" sz="4800" dirty="0">
              <a:solidFill>
                <a:srgbClr val="C00000"/>
              </a:solidFill>
            </a:endParaRPr>
          </a:p>
        </p:txBody>
      </p:sp>
      <p:sp>
        <p:nvSpPr>
          <p:cNvPr id="5" name="Прямоугольник 4"/>
          <p:cNvSpPr/>
          <p:nvPr/>
        </p:nvSpPr>
        <p:spPr>
          <a:xfrm>
            <a:off x="107504" y="349205"/>
            <a:ext cx="8784976" cy="830997"/>
          </a:xfrm>
          <a:prstGeom prst="rect">
            <a:avLst/>
          </a:prstGeom>
        </p:spPr>
        <p:txBody>
          <a:bodyPr wrap="square">
            <a:spAutoFit/>
          </a:bodyPr>
          <a:lstStyle/>
          <a:p>
            <a:pPr algn="ctr"/>
            <a:r>
              <a:rPr lang="en-US" sz="4800" dirty="0" smtClean="0">
                <a:solidFill>
                  <a:srgbClr val="FF0000"/>
                </a:solidFill>
              </a:rPr>
              <a:t>32</a:t>
            </a:r>
            <a:r>
              <a:rPr lang="ru-RU" sz="4800" dirty="0" smtClean="0">
                <a:solidFill>
                  <a:srgbClr val="FF0000"/>
                </a:solidFill>
              </a:rPr>
              <a:t>.</a:t>
            </a:r>
            <a:r>
              <a:rPr lang="en-US" sz="4800" dirty="0" smtClean="0">
                <a:solidFill>
                  <a:srgbClr val="FF0000"/>
                </a:solidFill>
              </a:rPr>
              <a:t>The </a:t>
            </a:r>
            <a:r>
              <a:rPr lang="en-US" sz="4800" dirty="0">
                <a:solidFill>
                  <a:srgbClr val="FF0000"/>
                </a:solidFill>
              </a:rPr>
              <a:t>Origin of the Word “Tea”</a:t>
            </a:r>
            <a:endParaRPr lang="ru-RU" sz="4800" dirty="0">
              <a:solidFill>
                <a:srgbClr val="FF0000"/>
              </a:solidFill>
            </a:endParaRPr>
          </a:p>
        </p:txBody>
      </p:sp>
    </p:spTree>
    <p:extLst>
      <p:ext uri="{BB962C8B-B14F-4D97-AF65-F5344CB8AC3E}">
        <p14:creationId xmlns:p14="http://schemas.microsoft.com/office/powerpoint/2010/main" xmlns="" val="15731720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67543" y="160339"/>
            <a:ext cx="8808913" cy="1101734"/>
          </a:xfrm>
        </p:spPr>
        <p:txBody>
          <a:bodyPr>
            <a:noAutofit/>
          </a:bodyPr>
          <a:lstStyle/>
          <a:p>
            <a:pPr algn="ctr"/>
            <a:r>
              <a:rPr lang="ru-RU" sz="3600" dirty="0" smtClean="0">
                <a:solidFill>
                  <a:srgbClr val="FF0000"/>
                </a:solidFill>
              </a:rPr>
              <a:t>3</a:t>
            </a:r>
            <a:r>
              <a:rPr lang="en-US" sz="3600" dirty="0">
                <a:solidFill>
                  <a:srgbClr val="FF0000"/>
                </a:solidFill>
              </a:rPr>
              <a:t>3</a:t>
            </a:r>
            <a:r>
              <a:rPr lang="ru-RU" sz="3600" dirty="0" smtClean="0">
                <a:solidFill>
                  <a:srgbClr val="FF0000"/>
                </a:solidFill>
              </a:rPr>
              <a:t>.</a:t>
            </a:r>
            <a:r>
              <a:rPr lang="en-US" sz="3600" dirty="0" smtClean="0">
                <a:solidFill>
                  <a:srgbClr val="FF0000"/>
                </a:solidFill>
              </a:rPr>
              <a:t>The </a:t>
            </a:r>
            <a:r>
              <a:rPr lang="en-US" sz="3600" dirty="0">
                <a:solidFill>
                  <a:srgbClr val="FF0000"/>
                </a:solidFill>
              </a:rPr>
              <a:t>Russians also like sweet black tea but only </a:t>
            </a:r>
            <a:r>
              <a:rPr lang="en-US" sz="3600" dirty="0" smtClean="0">
                <a:solidFill>
                  <a:srgbClr val="FF0000"/>
                </a:solidFill>
              </a:rPr>
              <a:t>few</a:t>
            </a:r>
            <a:r>
              <a:rPr lang="ru-RU" sz="3600" dirty="0" smtClean="0">
                <a:solidFill>
                  <a:srgbClr val="FF0000"/>
                </a:solidFill>
              </a:rPr>
              <a:t> </a:t>
            </a:r>
            <a:r>
              <a:rPr lang="en-US" sz="3600" dirty="0" smtClean="0">
                <a:solidFill>
                  <a:srgbClr val="FF0000"/>
                </a:solidFill>
              </a:rPr>
              <a:t>add </a:t>
            </a:r>
            <a:r>
              <a:rPr lang="en-US" sz="3600" dirty="0">
                <a:solidFill>
                  <a:schemeClr val="accent3">
                    <a:lumMod val="60000"/>
                    <a:lumOff val="40000"/>
                  </a:schemeClr>
                </a:solidFill>
              </a:rPr>
              <a:t>milk to it.</a:t>
            </a:r>
            <a:endParaRPr lang="ru-RU" sz="3600" dirty="0">
              <a:solidFill>
                <a:schemeClr val="accent3">
                  <a:lumMod val="60000"/>
                  <a:lumOff val="40000"/>
                </a:schemeClr>
              </a:solidFill>
            </a:endParaRPr>
          </a:p>
        </p:txBody>
      </p:sp>
      <p:sp>
        <p:nvSpPr>
          <p:cNvPr id="2" name="Объект 1"/>
          <p:cNvSpPr>
            <a:spLocks noGrp="1"/>
          </p:cNvSpPr>
          <p:nvPr>
            <p:ph idx="1"/>
          </p:nvPr>
        </p:nvSpPr>
        <p:spPr>
          <a:xfrm>
            <a:off x="179512" y="1262073"/>
            <a:ext cx="8784976" cy="5595927"/>
          </a:xfrm>
        </p:spPr>
        <p:txBody>
          <a:bodyPr>
            <a:normAutofit/>
          </a:bodyPr>
          <a:lstStyle/>
          <a:p>
            <a:pPr marL="0" indent="0" algn="ctr">
              <a:buNone/>
            </a:pPr>
            <a:r>
              <a:rPr lang="en-US" sz="3600" dirty="0" smtClean="0">
                <a:solidFill>
                  <a:srgbClr val="FF0000"/>
                </a:solidFill>
              </a:rPr>
              <a:t>British </a:t>
            </a:r>
            <a:r>
              <a:rPr lang="en-US" sz="3600" dirty="0">
                <a:solidFill>
                  <a:srgbClr val="FF0000"/>
                </a:solidFill>
              </a:rPr>
              <a:t>and Russian cuisines </a:t>
            </a:r>
            <a:r>
              <a:rPr lang="en-US" sz="3600" dirty="0" smtClean="0">
                <a:solidFill>
                  <a:srgbClr val="FF0000"/>
                </a:solidFill>
              </a:rPr>
              <a:t>can </a:t>
            </a:r>
            <a:r>
              <a:rPr lang="en-US" sz="3600" dirty="0">
                <a:solidFill>
                  <a:srgbClr val="FF0000"/>
                </a:solidFill>
              </a:rPr>
              <a:t>boast a </a:t>
            </a:r>
            <a:r>
              <a:rPr lang="en-US" sz="3600" dirty="0" smtClean="0">
                <a:solidFill>
                  <a:srgbClr val="FF0000"/>
                </a:solidFill>
              </a:rPr>
              <a:t>variety </a:t>
            </a:r>
            <a:r>
              <a:rPr lang="en-US" sz="3600" dirty="0">
                <a:solidFill>
                  <a:srgbClr val="FF0000"/>
                </a:solidFill>
              </a:rPr>
              <a:t>of bakery products and jams eaten with tea</a:t>
            </a:r>
            <a:r>
              <a:rPr lang="en-US" sz="3600" dirty="0" smtClean="0">
                <a:solidFill>
                  <a:srgbClr val="FF0000"/>
                </a:solidFill>
              </a:rPr>
              <a:t>.</a:t>
            </a:r>
            <a:endParaRPr lang="ru-RU" sz="3600" dirty="0" smtClean="0">
              <a:solidFill>
                <a:srgbClr val="FF0000"/>
              </a:solidFill>
            </a:endParaRPr>
          </a:p>
          <a:p>
            <a:pPr marL="0" indent="0">
              <a:buNone/>
            </a:pPr>
            <a:endParaRPr lang="ru-RU" sz="3600" dirty="0">
              <a:solidFill>
                <a:schemeClr val="accent3">
                  <a:lumMod val="60000"/>
                  <a:lumOff val="40000"/>
                </a:schemeClr>
              </a:solidFill>
            </a:endParaRPr>
          </a:p>
          <a:p>
            <a:pPr marL="0" indent="0">
              <a:buNone/>
            </a:pPr>
            <a:endParaRPr lang="ru-RU" dirty="0"/>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xmlns="" val="0"/>
              </a:ext>
            </a:extLst>
          </a:blip>
          <a:srcRect l="10199" t="3983" r="18689" b="13244"/>
          <a:stretch/>
        </p:blipFill>
        <p:spPr>
          <a:xfrm>
            <a:off x="73881" y="2554610"/>
            <a:ext cx="2811341" cy="4137062"/>
          </a:xfrm>
          <a:prstGeom prst="rect">
            <a:avLst/>
          </a:prstGeom>
        </p:spPr>
      </p:pic>
      <p:sp>
        <p:nvSpPr>
          <p:cNvPr id="5" name="AutoShape 2" descr="Картинки по запросу подстаканник с чаем фото"/>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Картинки по запросу подстаканник с чаем фото"/>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7" name="Рисунок 6"/>
          <p:cNvPicPr>
            <a:picLocks noChangeAspect="1"/>
          </p:cNvPicPr>
          <p:nvPr/>
        </p:nvPicPr>
        <p:blipFill rotWithShape="1">
          <a:blip r:embed="rId3" cstate="print">
            <a:extLst>
              <a:ext uri="{28A0092B-C50C-407E-A947-70E740481C1C}">
                <a14:useLocalDpi xmlns:a14="http://schemas.microsoft.com/office/drawing/2010/main" xmlns="" val="0"/>
              </a:ext>
            </a:extLst>
          </a:blip>
          <a:srcRect l="2263" t="7842" r="20833" b="3867"/>
          <a:stretch/>
        </p:blipFill>
        <p:spPr>
          <a:xfrm>
            <a:off x="3000364" y="3071810"/>
            <a:ext cx="1786529" cy="1823652"/>
          </a:xfrm>
          <a:prstGeom prst="rect">
            <a:avLst/>
          </a:prstGeom>
        </p:spPr>
      </p:pic>
      <p:pic>
        <p:nvPicPr>
          <p:cNvPr id="8" name="Рисунок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967536" y="3286124"/>
            <a:ext cx="3890744" cy="3381431"/>
          </a:xfrm>
          <a:prstGeom prst="rect">
            <a:avLst/>
          </a:prstGeom>
        </p:spPr>
      </p:pic>
      <p:pic>
        <p:nvPicPr>
          <p:cNvPr id="9" name="Рисунок 8"/>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980211" y="4929198"/>
            <a:ext cx="1797171" cy="1823274"/>
          </a:xfrm>
          <a:prstGeom prst="rect">
            <a:avLst/>
          </a:prstGeom>
        </p:spPr>
      </p:pic>
    </p:spTree>
    <p:extLst>
      <p:ext uri="{BB962C8B-B14F-4D97-AF65-F5344CB8AC3E}">
        <p14:creationId xmlns:p14="http://schemas.microsoft.com/office/powerpoint/2010/main" xmlns="" val="353035345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3" y="152399"/>
            <a:ext cx="8827556" cy="2347907"/>
          </a:xfrm>
        </p:spPr>
        <p:txBody>
          <a:bodyPr>
            <a:noAutofit/>
          </a:bodyPr>
          <a:lstStyle/>
          <a:p>
            <a:pPr algn="ctr"/>
            <a:r>
              <a:rPr lang="ru-RU" sz="4000" dirty="0" smtClean="0">
                <a:solidFill>
                  <a:srgbClr val="FF0000"/>
                </a:solidFill>
              </a:rPr>
              <a:t>3</a:t>
            </a:r>
            <a:r>
              <a:rPr lang="en-US" sz="4000" dirty="0">
                <a:solidFill>
                  <a:srgbClr val="FF0000"/>
                </a:solidFill>
              </a:rPr>
              <a:t>4</a:t>
            </a:r>
            <a:r>
              <a:rPr lang="ru-RU" sz="4000" dirty="0" smtClean="0">
                <a:solidFill>
                  <a:srgbClr val="FF0000"/>
                </a:solidFill>
              </a:rPr>
              <a:t>.</a:t>
            </a:r>
            <a:r>
              <a:rPr lang="en-US" sz="4000" dirty="0" smtClean="0">
                <a:solidFill>
                  <a:srgbClr val="FF0000"/>
                </a:solidFill>
              </a:rPr>
              <a:t>The average tea consumption per capita in </a:t>
            </a:r>
            <a:r>
              <a:rPr lang="en-US" sz="4000" dirty="0" smtClean="0">
                <a:solidFill>
                  <a:srgbClr val="FF0000"/>
                </a:solidFill>
              </a:rPr>
              <a:t>Russia(1.21 </a:t>
            </a:r>
            <a:r>
              <a:rPr lang="en-US" sz="4000" dirty="0" err="1" smtClean="0">
                <a:solidFill>
                  <a:srgbClr val="FF0000"/>
                </a:solidFill>
              </a:rPr>
              <a:t>kgg</a:t>
            </a:r>
            <a:r>
              <a:rPr lang="en-US" sz="4000" dirty="0" smtClean="0">
                <a:solidFill>
                  <a:srgbClr val="FF0000"/>
                </a:solidFill>
              </a:rPr>
              <a:t>) </a:t>
            </a:r>
            <a:r>
              <a:rPr lang="en-US" sz="4000" dirty="0" smtClean="0">
                <a:solidFill>
                  <a:srgbClr val="FF0000"/>
                </a:solidFill>
              </a:rPr>
              <a:t>is less than in </a:t>
            </a:r>
            <a:r>
              <a:rPr lang="en-US" sz="4000" dirty="0" smtClean="0">
                <a:solidFill>
                  <a:srgbClr val="FF0000"/>
                </a:solidFill>
              </a:rPr>
              <a:t>Britain (1.89kg). </a:t>
            </a:r>
            <a:r>
              <a:rPr lang="en-US" sz="4000" dirty="0">
                <a:solidFill>
                  <a:srgbClr val="FF0000"/>
                </a:solidFill>
                <a:effectLst/>
              </a:rPr>
              <a:t>Tea traditions in both countries have a lot of common.</a:t>
            </a:r>
            <a:endParaRPr lang="ru-RU" sz="4000" dirty="0">
              <a:solidFill>
                <a:srgbClr val="FF0000"/>
              </a:solidFill>
              <a:effectLst/>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179513" y="2636912"/>
            <a:ext cx="4896544" cy="4104456"/>
          </a:xfrm>
        </p:spPr>
      </p:pic>
      <p:pic>
        <p:nvPicPr>
          <p:cNvPr id="7" name="Рисунок 6"/>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257800" y="2611578"/>
            <a:ext cx="3749269" cy="3985774"/>
          </a:xfrm>
          <a:prstGeom prst="rect">
            <a:avLst/>
          </a:prstGeom>
        </p:spPr>
      </p:pic>
    </p:spTree>
    <p:extLst>
      <p:ext uri="{BB962C8B-B14F-4D97-AF65-F5344CB8AC3E}">
        <p14:creationId xmlns:p14="http://schemas.microsoft.com/office/powerpoint/2010/main" xmlns="" val="35097736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57158" y="214290"/>
            <a:ext cx="8229600" cy="928694"/>
          </a:xfrm>
        </p:spPr>
        <p:txBody>
          <a:bodyPr/>
          <a:lstStyle/>
          <a:p>
            <a:r>
              <a:rPr lang="en-US" dirty="0" smtClean="0">
                <a:solidFill>
                  <a:srgbClr val="FF0000"/>
                </a:solidFill>
              </a:rPr>
              <a:t>       </a:t>
            </a:r>
            <a:r>
              <a:rPr lang="en-US" dirty="0" smtClean="0">
                <a:solidFill>
                  <a:srgbClr val="FF0000"/>
                </a:solidFill>
                <a:latin typeface="NTimes New Roman"/>
              </a:rPr>
              <a:t> </a:t>
            </a:r>
            <a:r>
              <a:rPr lang="ru-RU" dirty="0" smtClean="0">
                <a:solidFill>
                  <a:srgbClr val="FF0000"/>
                </a:solidFill>
                <a:latin typeface="NTimes New Roman"/>
              </a:rPr>
              <a:t>3</a:t>
            </a:r>
            <a:r>
              <a:rPr lang="en-US" dirty="0">
                <a:solidFill>
                  <a:srgbClr val="FF0000"/>
                </a:solidFill>
                <a:latin typeface="NTimes New Roman"/>
              </a:rPr>
              <a:t>6</a:t>
            </a:r>
            <a:r>
              <a:rPr lang="ru-RU" dirty="0" smtClean="0">
                <a:solidFill>
                  <a:srgbClr val="FF0000"/>
                </a:solidFill>
                <a:latin typeface="NTimes New Roman"/>
              </a:rPr>
              <a:t>.</a:t>
            </a:r>
            <a:r>
              <a:rPr lang="en-US" dirty="0" smtClean="0">
                <a:solidFill>
                  <a:srgbClr val="FF0000"/>
                </a:solidFill>
                <a:latin typeface="NTimes New Roman"/>
              </a:rPr>
              <a:t> </a:t>
            </a:r>
            <a:r>
              <a:rPr lang="en-US" dirty="0" smtClean="0">
                <a:solidFill>
                  <a:srgbClr val="FF0000"/>
                </a:solidFill>
              </a:rPr>
              <a:t>Tea Drinking in Britain</a:t>
            </a:r>
            <a:endParaRPr lang="ru-RU" dirty="0">
              <a:solidFill>
                <a:srgbClr val="FF0000"/>
              </a:solidFill>
            </a:endParaRPr>
          </a:p>
        </p:txBody>
      </p:sp>
      <p:sp>
        <p:nvSpPr>
          <p:cNvPr id="6" name="Объект 5"/>
          <p:cNvSpPr>
            <a:spLocks noGrp="1"/>
          </p:cNvSpPr>
          <p:nvPr>
            <p:ph idx="1"/>
          </p:nvPr>
        </p:nvSpPr>
        <p:spPr>
          <a:xfrm>
            <a:off x="251520" y="1371600"/>
            <a:ext cx="8712968" cy="5225752"/>
          </a:xfrm>
        </p:spPr>
        <p:txBody>
          <a:bodyPr>
            <a:normAutofit/>
          </a:bodyPr>
          <a:lstStyle/>
          <a:p>
            <a:pPr marL="0" indent="0" algn="ctr">
              <a:buNone/>
            </a:pPr>
            <a:r>
              <a:rPr lang="en-US" sz="4800" dirty="0">
                <a:solidFill>
                  <a:srgbClr val="C00000"/>
                </a:solidFill>
              </a:rPr>
              <a:t>The traditional Chinese drink has become an important part of the food and the life </a:t>
            </a:r>
            <a:endParaRPr lang="ru-RU" sz="4800" dirty="0">
              <a:solidFill>
                <a:srgbClr val="C00000"/>
              </a:solidFill>
            </a:endParaRPr>
          </a:p>
          <a:p>
            <a:pPr marL="0" indent="0" algn="ctr">
              <a:buNone/>
            </a:pPr>
            <a:r>
              <a:rPr lang="en-US" sz="4800" dirty="0">
                <a:solidFill>
                  <a:srgbClr val="C00000"/>
                </a:solidFill>
              </a:rPr>
              <a:t>style the British. Tea drinking has </a:t>
            </a:r>
            <a:r>
              <a:rPr lang="en-US" sz="4800" u="sng" dirty="0">
                <a:solidFill>
                  <a:srgbClr val="C00000"/>
                </a:solidFill>
              </a:rPr>
              <a:t>i</a:t>
            </a:r>
            <a:r>
              <a:rPr lang="en-US" sz="4800" dirty="0">
                <a:solidFill>
                  <a:srgbClr val="C00000"/>
                </a:solidFill>
              </a:rPr>
              <a:t>nfluenced on the English history, language and culture.</a:t>
            </a:r>
            <a:endParaRPr lang="ru-RU" sz="4800" dirty="0">
              <a:solidFill>
                <a:srgbClr val="C00000"/>
              </a:solidFill>
            </a:endParaRPr>
          </a:p>
          <a:p>
            <a:pPr marL="0" indent="0" algn="ctr">
              <a:buNone/>
            </a:pPr>
            <a:endParaRPr lang="ru-RU" sz="4800" dirty="0">
              <a:solidFill>
                <a:schemeClr val="tx2">
                  <a:lumMod val="50000"/>
                </a:schemeClr>
              </a:solidFill>
            </a:endParaRPr>
          </a:p>
        </p:txBody>
      </p:sp>
    </p:spTree>
    <p:extLst>
      <p:ext uri="{BB962C8B-B14F-4D97-AF65-F5344CB8AC3E}">
        <p14:creationId xmlns:p14="http://schemas.microsoft.com/office/powerpoint/2010/main" xmlns="" val="20502588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179512" y="120316"/>
            <a:ext cx="8712968" cy="788404"/>
          </a:xfrm>
        </p:spPr>
        <p:txBody>
          <a:bodyPr>
            <a:noAutofit/>
          </a:bodyPr>
          <a:lstStyle/>
          <a:p>
            <a:pPr algn="ctr"/>
            <a:r>
              <a:rPr lang="ru-RU" sz="4800" dirty="0" smtClean="0">
                <a:solidFill>
                  <a:srgbClr val="FF0000"/>
                </a:solidFill>
                <a:latin typeface="Times New Roman" panose="02020603050405020304" pitchFamily="18" charset="0"/>
                <a:cs typeface="Times New Roman" panose="02020603050405020304" pitchFamily="18" charset="0"/>
              </a:rPr>
              <a:t>3</a:t>
            </a:r>
            <a:r>
              <a:rPr lang="en-US" sz="4800" dirty="0">
                <a:solidFill>
                  <a:srgbClr val="FF0000"/>
                </a:solidFill>
                <a:latin typeface="Times New Roman" panose="02020603050405020304" pitchFamily="18" charset="0"/>
                <a:cs typeface="Times New Roman" panose="02020603050405020304" pitchFamily="18" charset="0"/>
              </a:rPr>
              <a:t>7</a:t>
            </a:r>
            <a:r>
              <a:rPr lang="ru-RU" sz="4800" dirty="0" smtClean="0">
                <a:solidFill>
                  <a:srgbClr val="FF0000"/>
                </a:solidFill>
                <a:latin typeface="Times New Roman" panose="02020603050405020304" pitchFamily="18" charset="0"/>
                <a:cs typeface="Times New Roman" panose="02020603050405020304" pitchFamily="18" charset="0"/>
              </a:rPr>
              <a:t>. </a:t>
            </a:r>
            <a:r>
              <a:rPr lang="en-US" sz="4800" dirty="0" smtClean="0">
                <a:solidFill>
                  <a:srgbClr val="FF0000"/>
                </a:solidFill>
                <a:latin typeface="Times New Roman" panose="02020603050405020304" pitchFamily="18" charset="0"/>
                <a:cs typeface="Times New Roman" panose="02020603050405020304" pitchFamily="18" charset="0"/>
              </a:rPr>
              <a:t>Let us </a:t>
            </a:r>
            <a:r>
              <a:rPr lang="en-US" sz="4800" dirty="0">
                <a:solidFill>
                  <a:srgbClr val="FF0000"/>
                </a:solidFill>
                <a:latin typeface="Times New Roman" panose="02020603050405020304" pitchFamily="18" charset="0"/>
                <a:cs typeface="Times New Roman" panose="02020603050405020304" pitchFamily="18" charset="0"/>
              </a:rPr>
              <a:t>play a game.</a:t>
            </a:r>
            <a:endParaRPr lang="ru-RU" sz="4800" dirty="0">
              <a:solidFill>
                <a:srgbClr val="FF0000"/>
              </a:solidFill>
              <a:latin typeface="Times New Roman" panose="02020603050405020304" pitchFamily="18" charset="0"/>
              <a:cs typeface="Times New Roman" panose="02020603050405020304" pitchFamily="18" charset="0"/>
            </a:endParaRPr>
          </a:p>
        </p:txBody>
      </p:sp>
      <p:sp>
        <p:nvSpPr>
          <p:cNvPr id="8" name="Объект 7"/>
          <p:cNvSpPr>
            <a:spLocks noGrp="1"/>
          </p:cNvSpPr>
          <p:nvPr>
            <p:ph idx="1"/>
          </p:nvPr>
        </p:nvSpPr>
        <p:spPr>
          <a:xfrm>
            <a:off x="251520" y="876309"/>
            <a:ext cx="8640960" cy="5802778"/>
          </a:xfrm>
        </p:spPr>
        <p:txBody>
          <a:bodyPr>
            <a:noAutofit/>
          </a:bodyPr>
          <a:lstStyle/>
          <a:p>
            <a:pPr marL="0" indent="0" algn="ctr">
              <a:buNone/>
            </a:pPr>
            <a:r>
              <a:rPr lang="en-US" sz="4000" dirty="0" smtClean="0">
                <a:solidFill>
                  <a:srgbClr val="C00000"/>
                </a:solidFill>
                <a:latin typeface="Times New Roman" panose="02020603050405020304" pitchFamily="18" charset="0"/>
                <a:cs typeface="Times New Roman" panose="02020603050405020304" pitchFamily="18" charset="0"/>
              </a:rPr>
              <a:t> </a:t>
            </a:r>
            <a:r>
              <a:rPr lang="en-US" sz="4800" dirty="0" smtClean="0">
                <a:solidFill>
                  <a:srgbClr val="C00000"/>
                </a:solidFill>
                <a:latin typeface="Times New Roman" panose="02020603050405020304" pitchFamily="18" charset="0"/>
                <a:cs typeface="Times New Roman" panose="02020603050405020304" pitchFamily="18" charset="0"/>
              </a:rPr>
              <a:t>Please, match English idioms with their Russian equivalents.</a:t>
            </a:r>
          </a:p>
          <a:p>
            <a:pPr marL="0" indent="0" algn="ctr">
              <a:buNone/>
            </a:pPr>
            <a:r>
              <a:rPr lang="en-US" sz="4800" dirty="0" smtClean="0">
                <a:solidFill>
                  <a:srgbClr val="C00000"/>
                </a:solidFill>
                <a:latin typeface="Times New Roman" panose="02020603050405020304" pitchFamily="18" charset="0"/>
                <a:cs typeface="Times New Roman" panose="02020603050405020304" pitchFamily="18" charset="0"/>
              </a:rPr>
              <a:t>The persons who give the right answers get small prizes. </a:t>
            </a:r>
          </a:p>
          <a:p>
            <a:pPr marL="0" indent="0" algn="ctr">
              <a:buNone/>
            </a:pPr>
            <a:endParaRPr lang="ru-RU" sz="4800" dirty="0">
              <a:solidFill>
                <a:schemeClr val="accent3"/>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04537" y="4107336"/>
            <a:ext cx="3143327" cy="2571751"/>
          </a:xfrm>
          <a:prstGeom prst="rect">
            <a:avLst/>
          </a:prstGeom>
        </p:spPr>
      </p:pic>
      <p:pic>
        <p:nvPicPr>
          <p:cNvPr id="1026" name="Picture 2" descr="Картинки по запросу рисунок задумавшегося человека"/>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72198" y="4107336"/>
            <a:ext cx="2925556" cy="2490016"/>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Картинки по запросу рисунок задумавшегося человека"/>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286116" y="4107336"/>
            <a:ext cx="2806896" cy="257175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628490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250825" y="142853"/>
            <a:ext cx="8642350" cy="1071570"/>
          </a:xfrm>
        </p:spPr>
        <p:txBody>
          <a:bodyPr>
            <a:noAutofit/>
          </a:bodyPr>
          <a:lstStyle/>
          <a:p>
            <a:pPr algn="ctr"/>
            <a:r>
              <a:rPr lang="en-US" sz="3200" dirty="0" smtClean="0">
                <a:solidFill>
                  <a:srgbClr val="FF0000"/>
                </a:solidFill>
                <a:latin typeface="Times New Roman" panose="02020603050405020304" pitchFamily="18" charset="0"/>
                <a:cs typeface="Times New Roman" panose="02020603050405020304" pitchFamily="18" charset="0"/>
              </a:rPr>
              <a:t>38.</a:t>
            </a:r>
            <a:r>
              <a:rPr lang="en-US" sz="3200" dirty="0" smtClean="0">
                <a:solidFill>
                  <a:srgbClr val="FF0000"/>
                </a:solidFill>
              </a:rPr>
              <a:t>Tea-Proverbs  </a:t>
            </a:r>
            <a:r>
              <a:rPr lang="en-US" sz="3200" dirty="0">
                <a:solidFill>
                  <a:srgbClr val="FF0000"/>
                </a:solidFill>
              </a:rPr>
              <a:t>and Idioms  and their Russian  Equivalents</a:t>
            </a:r>
            <a:endParaRPr lang="ru-RU" sz="3200" dirty="0">
              <a:solidFill>
                <a:srgbClr val="FF0000"/>
              </a:solidFill>
            </a:endParaRPr>
          </a:p>
        </p:txBody>
      </p:sp>
      <p:graphicFrame>
        <p:nvGraphicFramePr>
          <p:cNvPr id="9" name="Объект 8"/>
          <p:cNvGraphicFramePr>
            <a:graphicFrameLocks noGrp="1"/>
          </p:cNvGraphicFramePr>
          <p:nvPr>
            <p:ph idx="1"/>
            <p:extLst>
              <p:ext uri="{D42A27DB-BD31-4B8C-83A1-F6EECF244321}">
                <p14:modId xmlns:p14="http://schemas.microsoft.com/office/powerpoint/2010/main" xmlns="" val="757360824"/>
              </p:ext>
            </p:extLst>
          </p:nvPr>
        </p:nvGraphicFramePr>
        <p:xfrm>
          <a:off x="214282" y="1214422"/>
          <a:ext cx="8642350" cy="5455920"/>
        </p:xfrm>
        <a:graphic>
          <a:graphicData uri="http://schemas.openxmlformats.org/drawingml/2006/table">
            <a:tbl>
              <a:tblPr firstRow="1" bandRow="1">
                <a:tableStyleId>{5C22544A-7EE6-4342-B048-85BDC9FD1C3A}</a:tableStyleId>
              </a:tblPr>
              <a:tblGrid>
                <a:gridCol w="4177159"/>
                <a:gridCol w="4465191"/>
              </a:tblGrid>
              <a:tr h="11706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aseline="0" dirty="0" smtClean="0">
                          <a:latin typeface="Times New Roman" panose="02020603050405020304" pitchFamily="18" charset="0"/>
                          <a:ea typeface="Times New Roman"/>
                          <a:cs typeface="Times New Roman" panose="02020603050405020304" pitchFamily="18" charset="0"/>
                        </a:rPr>
                        <a:t>English tea-proverbs and   idioms </a:t>
                      </a:r>
                      <a:endParaRPr lang="ru-RU" sz="2800" baseline="0" dirty="0" smtClean="0">
                        <a:latin typeface="Times New Roman" panose="02020603050405020304" pitchFamily="18" charset="0"/>
                        <a:ea typeface="Times New Roman"/>
                        <a:cs typeface="Times New Roman" panose="02020603050405020304" pitchFamily="18" charset="0"/>
                      </a:endParaRPr>
                    </a:p>
                    <a:p>
                      <a:pPr algn="ctr"/>
                      <a:endParaRPr lang="ru-RU" sz="20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aseline="0" dirty="0" smtClean="0">
                          <a:latin typeface="Times New Roman" panose="02020603050405020304" pitchFamily="18" charset="0"/>
                          <a:ea typeface="Times New Roman"/>
                          <a:cs typeface="Times New Roman" panose="02020603050405020304" pitchFamily="18" charset="0"/>
                        </a:rPr>
                        <a:t>Russian equivalents</a:t>
                      </a:r>
                      <a:endParaRPr lang="ru-RU" sz="2800" baseline="0" dirty="0" smtClean="0">
                        <a:latin typeface="Times New Roman" panose="02020603050405020304" pitchFamily="18" charset="0"/>
                        <a:ea typeface="Times New Roman"/>
                        <a:cs typeface="Times New Roman" panose="02020603050405020304" pitchFamily="18" charset="0"/>
                      </a:endParaRPr>
                    </a:p>
                    <a:p>
                      <a:pPr algn="ctr"/>
                      <a:endParaRPr lang="ru-RU" sz="2800" dirty="0">
                        <a:latin typeface="Times New Roman" panose="02020603050405020304" pitchFamily="18" charset="0"/>
                        <a:cs typeface="Times New Roman" panose="02020603050405020304" pitchFamily="18" charset="0"/>
                      </a:endParaRPr>
                    </a:p>
                  </a:txBody>
                  <a:tcPr/>
                </a:tc>
              </a:tr>
              <a:tr h="8851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1. Reading the tea-leaves</a:t>
                      </a:r>
                      <a:endParaRPr lang="ru-RU" sz="2800" baseline="0" dirty="0" smtClean="0">
                        <a:solidFill>
                          <a:srgbClr val="C00000"/>
                        </a:solidFill>
                        <a:latin typeface="Times New Roman" panose="02020603050405020304" pitchFamily="18" charset="0"/>
                        <a:ea typeface="Times New Roman"/>
                        <a:cs typeface="Times New Roman" panose="02020603050405020304" pitchFamily="18" charset="0"/>
                      </a:endParaRPr>
                    </a:p>
                    <a:p>
                      <a:endParaRPr lang="ru-RU" sz="2800" dirty="0">
                        <a:solidFill>
                          <a:srgbClr val="C00000"/>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A. </a:t>
                      </a:r>
                      <a:r>
                        <a:rPr lang="ru-RU" sz="2800" baseline="0" dirty="0" smtClean="0">
                          <a:solidFill>
                            <a:srgbClr val="C00000"/>
                          </a:solidFill>
                          <a:latin typeface="Times New Roman" panose="02020603050405020304" pitchFamily="18" charset="0"/>
                          <a:ea typeface="Times New Roman"/>
                          <a:cs typeface="Times New Roman" panose="02020603050405020304" pitchFamily="18" charset="0"/>
                        </a:rPr>
                        <a:t>Пустяковое дело</a:t>
                      </a:r>
                    </a:p>
                    <a:p>
                      <a:pPr>
                        <a:spcAft>
                          <a:spcPts val="0"/>
                        </a:spcAft>
                      </a:pPr>
                      <a:endParaRPr lang="ru-RU" sz="2800" baseline="0" dirty="0">
                        <a:solidFill>
                          <a:srgbClr val="C00000"/>
                        </a:solidFill>
                        <a:latin typeface="Times New Roman" panose="02020603050405020304" pitchFamily="18" charset="0"/>
                        <a:ea typeface="Times New Roman"/>
                        <a:cs typeface="Times New Roman" panose="02020603050405020304" pitchFamily="18" charset="0"/>
                      </a:endParaRPr>
                    </a:p>
                  </a:txBody>
                  <a:tcPr/>
                </a:tc>
              </a:tr>
              <a:tr h="12849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3. Not for all the tea in </a:t>
                      </a:r>
                      <a:endParaRPr lang="ru-RU" sz="2800" baseline="0" dirty="0" smtClean="0">
                        <a:solidFill>
                          <a:srgbClr val="C00000"/>
                        </a:solidFill>
                        <a:latin typeface="Times New Roman" panose="02020603050405020304" pitchFamily="18" charset="0"/>
                        <a:ea typeface="Times New Roman"/>
                        <a:cs typeface="Times New Roman" panose="02020603050405020304" pitchFamily="18" charset="0"/>
                      </a:endParaRPr>
                    </a:p>
                    <a:p>
                      <a:endParaRPr lang="ru-RU" sz="2800" dirty="0" smtClean="0">
                        <a:solidFill>
                          <a:srgbClr val="C00000"/>
                        </a:solidFill>
                        <a:latin typeface="Times New Roman" panose="02020603050405020304" pitchFamily="18" charset="0"/>
                        <a:cs typeface="Times New Roman" panose="02020603050405020304" pitchFamily="18" charset="0"/>
                      </a:endParaRPr>
                    </a:p>
                    <a:p>
                      <a:endParaRPr lang="ru-RU" sz="2800" dirty="0">
                        <a:solidFill>
                          <a:srgbClr val="C00000"/>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B. </a:t>
                      </a:r>
                      <a:r>
                        <a:rPr lang="ru-RU" sz="2800" baseline="0" dirty="0" smtClean="0">
                          <a:solidFill>
                            <a:srgbClr val="C00000"/>
                          </a:solidFill>
                          <a:latin typeface="Times New Roman" panose="02020603050405020304" pitchFamily="18" charset="0"/>
                          <a:ea typeface="Times New Roman"/>
                          <a:cs typeface="Times New Roman" panose="02020603050405020304" pitchFamily="18" charset="0"/>
                        </a:rPr>
                        <a:t>Гадание на кофейной гуще</a:t>
                      </a:r>
                    </a:p>
                    <a:p>
                      <a:endParaRPr lang="ru-RU" sz="2800" dirty="0">
                        <a:solidFill>
                          <a:srgbClr val="C00000"/>
                        </a:solidFill>
                        <a:latin typeface="Times New Roman" panose="02020603050405020304" pitchFamily="18" charset="0"/>
                        <a:cs typeface="Times New Roman" panose="02020603050405020304" pitchFamily="18" charset="0"/>
                      </a:endParaRPr>
                    </a:p>
                  </a:txBody>
                  <a:tcPr/>
                </a:tc>
              </a:tr>
              <a:tr h="8851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4. Easy as tea-drinking</a:t>
                      </a:r>
                      <a:endParaRPr lang="ru-RU" sz="2800" baseline="0" dirty="0" smtClean="0">
                        <a:solidFill>
                          <a:srgbClr val="C00000"/>
                        </a:solidFill>
                        <a:latin typeface="Times New Roman" panose="02020603050405020304" pitchFamily="18" charset="0"/>
                        <a:ea typeface="Times New Roman"/>
                        <a:cs typeface="Times New Roman" panose="02020603050405020304" pitchFamily="18" charset="0"/>
                      </a:endParaRPr>
                    </a:p>
                    <a:p>
                      <a:endParaRPr lang="ru-RU" sz="2800" dirty="0">
                        <a:solidFill>
                          <a:srgbClr val="C00000"/>
                        </a:solidFill>
                        <a:latin typeface="Times New Roman" panose="02020603050405020304" pitchFamily="18" charset="0"/>
                        <a:cs typeface="Times New Roman" panose="02020603050405020304" pitchFamily="18" charset="0"/>
                      </a:endParaRPr>
                    </a:p>
                  </a:txBody>
                  <a:tcPr/>
                </a:tc>
                <a:tc>
                  <a:txBody>
                    <a:bodyPr/>
                    <a:lstStyle/>
                    <a:p>
                      <a:pPr>
                        <a:spcAft>
                          <a:spcPts val="0"/>
                        </a:spcAft>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C. </a:t>
                      </a:r>
                      <a:r>
                        <a:rPr lang="ru-RU" sz="2800" baseline="0" dirty="0" smtClean="0">
                          <a:solidFill>
                            <a:srgbClr val="C00000"/>
                          </a:solidFill>
                          <a:latin typeface="Times New Roman" panose="02020603050405020304" pitchFamily="18" charset="0"/>
                          <a:ea typeface="Times New Roman"/>
                          <a:cs typeface="Times New Roman" panose="02020603050405020304" pitchFamily="18" charset="0"/>
                        </a:rPr>
                        <a:t>Буря в стакане воды</a:t>
                      </a:r>
                    </a:p>
                    <a:p>
                      <a:endParaRPr lang="ru-RU" sz="2800" dirty="0">
                        <a:solidFill>
                          <a:srgbClr val="C00000"/>
                        </a:solidFill>
                        <a:latin typeface="Times New Roman" panose="02020603050405020304" pitchFamily="18" charset="0"/>
                        <a:cs typeface="Times New Roman" panose="02020603050405020304" pitchFamily="18" charset="0"/>
                      </a:endParaRPr>
                    </a:p>
                  </a:txBody>
                  <a:tcPr/>
                </a:tc>
              </a:tr>
              <a:tr h="885157">
                <a:tc>
                  <a:txBody>
                    <a:bodyPr/>
                    <a:lstStyle/>
                    <a:p>
                      <a:pPr>
                        <a:spcAft>
                          <a:spcPts val="0"/>
                        </a:spcAft>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5. Storm in a tea cup</a:t>
                      </a:r>
                      <a:endParaRPr lang="ru-RU" sz="2800" baseline="0" dirty="0" smtClean="0">
                        <a:solidFill>
                          <a:srgbClr val="C00000"/>
                        </a:solidFill>
                        <a:latin typeface="Times New Roman" panose="02020603050405020304" pitchFamily="18" charset="0"/>
                        <a:ea typeface="Times New Roman"/>
                        <a:cs typeface="Times New Roman" panose="02020603050405020304" pitchFamily="18" charset="0"/>
                      </a:endParaRPr>
                    </a:p>
                    <a:p>
                      <a:endParaRPr lang="ru-RU" sz="2800" dirty="0">
                        <a:solidFill>
                          <a:srgbClr val="C00000"/>
                        </a:solidFill>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panose="02020603050405020304" pitchFamily="18" charset="0"/>
                          <a:ea typeface="Times New Roman"/>
                          <a:cs typeface="Times New Roman" panose="02020603050405020304" pitchFamily="18" charset="0"/>
                        </a:rPr>
                        <a:t>D. </a:t>
                      </a:r>
                      <a:r>
                        <a:rPr lang="ru-RU" sz="2800" baseline="0" dirty="0" smtClean="0">
                          <a:solidFill>
                            <a:srgbClr val="C00000"/>
                          </a:solidFill>
                          <a:latin typeface="Times New Roman" panose="02020603050405020304" pitchFamily="18" charset="0"/>
                          <a:ea typeface="Times New Roman"/>
                          <a:cs typeface="Times New Roman" panose="02020603050405020304" pitchFamily="18" charset="0"/>
                        </a:rPr>
                        <a:t>Ни за какие коврижки</a:t>
                      </a:r>
                    </a:p>
                    <a:p>
                      <a:endParaRPr lang="ru-RU" sz="2800" dirty="0">
                        <a:solidFill>
                          <a:srgbClr val="C00000"/>
                        </a:solidFill>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xmlns="" val="22045758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28596" y="0"/>
            <a:ext cx="8258204" cy="1071546"/>
          </a:xfrm>
        </p:spPr>
        <p:txBody>
          <a:bodyPr>
            <a:noAutofit/>
          </a:bodyPr>
          <a:lstStyle/>
          <a:p>
            <a:pPr algn="ctr"/>
            <a:r>
              <a:rPr lang="en-US" sz="3600" dirty="0" smtClean="0">
                <a:solidFill>
                  <a:srgbClr val="FF0000"/>
                </a:solidFill>
                <a:latin typeface="Times New Roman" panose="02020603050405020304" pitchFamily="18" charset="0"/>
                <a:cs typeface="Times New Roman" panose="02020603050405020304" pitchFamily="18" charset="0"/>
              </a:rPr>
              <a:t>39.</a:t>
            </a:r>
            <a:r>
              <a:rPr lang="en-US" sz="3600" dirty="0" smtClean="0">
                <a:solidFill>
                  <a:srgbClr val="FF0000"/>
                </a:solidFill>
              </a:rPr>
              <a:t>Tea-Proverbs  </a:t>
            </a:r>
            <a:r>
              <a:rPr lang="en-US" sz="3600" dirty="0">
                <a:solidFill>
                  <a:srgbClr val="FF0000"/>
                </a:solidFill>
              </a:rPr>
              <a:t>and Idioms  and their Russian  Equivalents</a:t>
            </a:r>
            <a:endParaRPr lang="ru-RU" sz="3600" dirty="0">
              <a:solidFill>
                <a:srgbClr val="FF0000"/>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xmlns="" val="3342843818"/>
              </p:ext>
            </p:extLst>
          </p:nvPr>
        </p:nvGraphicFramePr>
        <p:xfrm>
          <a:off x="357158" y="1127760"/>
          <a:ext cx="8572560" cy="5730240"/>
        </p:xfrm>
        <a:graphic>
          <a:graphicData uri="http://schemas.openxmlformats.org/drawingml/2006/table">
            <a:tbl>
              <a:tblPr firstRow="1" bandRow="1">
                <a:tableStyleId>{5C22544A-7EE6-4342-B048-85BDC9FD1C3A}</a:tableStyleId>
              </a:tblPr>
              <a:tblGrid>
                <a:gridCol w="3857652"/>
                <a:gridCol w="4714908"/>
              </a:tblGrid>
              <a:tr h="114426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aseline="0" dirty="0" smtClean="0">
                          <a:solidFill>
                            <a:schemeClr val="bg1"/>
                          </a:solidFill>
                          <a:latin typeface="Times New Roman" panose="02020603050405020304" pitchFamily="18" charset="0"/>
                          <a:ea typeface="Times New Roman"/>
                          <a:cs typeface="Times New Roman" panose="02020603050405020304" pitchFamily="18" charset="0"/>
                        </a:rPr>
                        <a:t>English tea-proverbs and   idioms </a:t>
                      </a:r>
                      <a:endParaRPr lang="ru-RU" sz="2400" baseline="0" dirty="0" smtClean="0">
                        <a:solidFill>
                          <a:schemeClr val="bg1"/>
                        </a:solidFill>
                        <a:latin typeface="Times New Roman" panose="02020603050405020304" pitchFamily="18" charset="0"/>
                        <a:ea typeface="Times New Roman"/>
                        <a:cs typeface="Times New Roman" panose="02020603050405020304" pitchFamily="18" charset="0"/>
                      </a:endParaRPr>
                    </a:p>
                    <a:p>
                      <a:endParaRPr lang="ru-RU" sz="24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aseline="0" dirty="0" smtClean="0">
                          <a:latin typeface="Times New Roman" panose="02020603050405020304" pitchFamily="18" charset="0"/>
                          <a:ea typeface="Times New Roman"/>
                          <a:cs typeface="Times New Roman" panose="02020603050405020304" pitchFamily="18" charset="0"/>
                        </a:rPr>
                        <a:t>Russian equivalents</a:t>
                      </a:r>
                      <a:endParaRPr lang="ru-RU" sz="2400" baseline="0" dirty="0" smtClean="0">
                        <a:latin typeface="Times New Roman" panose="02020603050405020304" pitchFamily="18" charset="0"/>
                        <a:ea typeface="Times New Roman"/>
                        <a:cs typeface="Times New Roman" panose="02020603050405020304" pitchFamily="18" charset="0"/>
                      </a:endParaRPr>
                    </a:p>
                    <a:p>
                      <a:pPr algn="ctr"/>
                      <a:endParaRPr lang="ru-RU" sz="2400" dirty="0" smtClean="0">
                        <a:latin typeface="Times New Roman" panose="02020603050405020304" pitchFamily="18" charset="0"/>
                        <a:cs typeface="Times New Roman" panose="02020603050405020304" pitchFamily="18" charset="0"/>
                      </a:endParaRPr>
                    </a:p>
                    <a:p>
                      <a:endParaRPr lang="ru-RU" sz="2400" dirty="0"/>
                    </a:p>
                  </a:txBody>
                  <a:tcPr/>
                </a:tc>
              </a:tr>
              <a:tr h="132683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a:ea typeface="Times New Roman"/>
                        </a:rPr>
                        <a:t>7. One’s cup of tea </a:t>
                      </a:r>
                      <a:endParaRPr lang="ru-RU" sz="2800" baseline="0" dirty="0" smtClean="0">
                        <a:solidFill>
                          <a:srgbClr val="C00000"/>
                        </a:solidFill>
                        <a:latin typeface="Times New Roman"/>
                        <a:ea typeface="Times New Roman"/>
                      </a:endParaRPr>
                    </a:p>
                    <a:p>
                      <a:endParaRPr lang="ru-RU" sz="2800" dirty="0" smtClean="0">
                        <a:solidFill>
                          <a:srgbClr val="C00000"/>
                        </a:solidFill>
                      </a:endParaRPr>
                    </a:p>
                    <a:p>
                      <a:endParaRPr lang="ru-RU" sz="2800" dirty="0" smtClean="0">
                        <a:solidFill>
                          <a:srgbClr val="C00000"/>
                        </a:solidFill>
                      </a:endParaRPr>
                    </a:p>
                    <a:p>
                      <a:endParaRPr lang="ru-RU" sz="28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a:ea typeface="Times New Roman"/>
                        </a:rPr>
                        <a:t>E. </a:t>
                      </a:r>
                      <a:r>
                        <a:rPr lang="ru-RU" sz="2800" baseline="0" dirty="0" smtClean="0">
                          <a:solidFill>
                            <a:srgbClr val="C00000"/>
                          </a:solidFill>
                          <a:latin typeface="Times New Roman"/>
                          <a:ea typeface="Times New Roman"/>
                        </a:rPr>
                        <a:t>Пригубить чашку чая</a:t>
                      </a:r>
                      <a:endParaRPr lang="en-US" sz="2800" baseline="0" dirty="0" smtClean="0">
                        <a:solidFill>
                          <a:srgbClr val="C00000"/>
                        </a:solidFill>
                        <a:latin typeface="Times New Roman"/>
                        <a:ea typeface="Times New Roman"/>
                      </a:endParaRPr>
                    </a:p>
                    <a:p>
                      <a:endParaRPr lang="ru-RU" sz="2800" dirty="0">
                        <a:solidFill>
                          <a:srgbClr val="C00000"/>
                        </a:solidFill>
                      </a:endParaRPr>
                    </a:p>
                  </a:txBody>
                  <a:tcPr/>
                </a:tc>
              </a:tr>
              <a:tr h="11001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a:ea typeface="Times New Roman"/>
                        </a:rPr>
                        <a:t>8. Make the cup run over</a:t>
                      </a:r>
                      <a:endParaRPr lang="ru-RU" sz="2800" baseline="0" dirty="0" smtClean="0">
                        <a:solidFill>
                          <a:srgbClr val="C00000"/>
                        </a:solidFill>
                        <a:latin typeface="Times New Roman"/>
                        <a:ea typeface="Times New Roman"/>
                      </a:endParaRPr>
                    </a:p>
                    <a:p>
                      <a:endParaRPr lang="ru-RU" sz="28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a:ea typeface="Times New Roman"/>
                        </a:rPr>
                        <a:t>F. </a:t>
                      </a:r>
                      <a:r>
                        <a:rPr lang="ru-RU" sz="2800" baseline="0" dirty="0" smtClean="0">
                          <a:solidFill>
                            <a:srgbClr val="C00000"/>
                          </a:solidFill>
                          <a:latin typeface="Times New Roman"/>
                          <a:ea typeface="Times New Roman"/>
                        </a:rPr>
                        <a:t>Увлечение</a:t>
                      </a:r>
                    </a:p>
                    <a:p>
                      <a:endParaRPr lang="ru-RU" sz="2800" dirty="0" smtClean="0">
                        <a:solidFill>
                          <a:srgbClr val="C00000"/>
                        </a:solidFill>
                      </a:endParaRPr>
                    </a:p>
                    <a:p>
                      <a:endParaRPr lang="ru-RU" sz="2800" dirty="0">
                        <a:solidFill>
                          <a:srgbClr val="C00000"/>
                        </a:solidFill>
                      </a:endParaRPr>
                    </a:p>
                  </a:txBody>
                  <a:tcPr/>
                </a:tc>
              </a:tr>
              <a:tr h="13203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a:ea typeface="Times New Roman"/>
                        </a:rPr>
                        <a:t>9. Kiss the cup</a:t>
                      </a:r>
                      <a:endParaRPr lang="ru-RU" sz="2800" baseline="0" dirty="0" smtClean="0">
                        <a:solidFill>
                          <a:srgbClr val="C00000"/>
                        </a:solidFill>
                        <a:latin typeface="Times New Roman"/>
                        <a:ea typeface="Times New Roman"/>
                      </a:endParaRPr>
                    </a:p>
                    <a:p>
                      <a:endParaRPr lang="ru-RU" sz="2800" dirty="0">
                        <a:solidFill>
                          <a:srgbClr val="C00000"/>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aseline="0" dirty="0" smtClean="0">
                          <a:solidFill>
                            <a:srgbClr val="C00000"/>
                          </a:solidFill>
                          <a:latin typeface="Times New Roman"/>
                          <a:ea typeface="Times New Roman"/>
                        </a:rPr>
                        <a:t>G.  </a:t>
                      </a:r>
                      <a:r>
                        <a:rPr lang="ru-RU" sz="2800" baseline="0" dirty="0" smtClean="0">
                          <a:solidFill>
                            <a:srgbClr val="C00000"/>
                          </a:solidFill>
                          <a:latin typeface="Times New Roman"/>
                          <a:ea typeface="Times New Roman"/>
                        </a:rPr>
                        <a:t>Переполнить чашу терпения</a:t>
                      </a:r>
                    </a:p>
                    <a:p>
                      <a:endParaRPr lang="ru-RU" sz="2800" dirty="0">
                        <a:solidFill>
                          <a:srgbClr val="C00000"/>
                        </a:solidFill>
                      </a:endParaRPr>
                    </a:p>
                  </a:txBody>
                  <a:tcPr/>
                </a:tc>
              </a:tr>
            </a:tbl>
          </a:graphicData>
        </a:graphic>
      </p:graphicFrame>
    </p:spTree>
    <p:extLst>
      <p:ext uri="{BB962C8B-B14F-4D97-AF65-F5344CB8AC3E}">
        <p14:creationId xmlns:p14="http://schemas.microsoft.com/office/powerpoint/2010/main" xmlns="" val="3771953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79512" y="116632"/>
            <a:ext cx="8661648" cy="1107504"/>
          </a:xfrm>
        </p:spPr>
        <p:txBody>
          <a:bodyPr>
            <a:normAutofit fontScale="90000"/>
          </a:bodyPr>
          <a:lstStyle/>
          <a:p>
            <a:r>
              <a:rPr lang="en-US" sz="3100" dirty="0" smtClean="0">
                <a:solidFill>
                  <a:srgbClr val="FFC000"/>
                </a:solidFill>
                <a:effectLst/>
              </a:rPr>
              <a:t/>
            </a:r>
            <a:br>
              <a:rPr lang="en-US" sz="3100" dirty="0" smtClean="0">
                <a:solidFill>
                  <a:srgbClr val="FFC000"/>
                </a:solidFill>
                <a:effectLst/>
              </a:rPr>
            </a:br>
            <a:endParaRPr lang="ru-RU" dirty="0">
              <a:solidFill>
                <a:srgbClr val="FFC000"/>
              </a:solidFill>
            </a:endParaRPr>
          </a:p>
        </p:txBody>
      </p:sp>
      <p:sp>
        <p:nvSpPr>
          <p:cNvPr id="6" name="Объект 5"/>
          <p:cNvSpPr>
            <a:spLocks noGrp="1"/>
          </p:cNvSpPr>
          <p:nvPr>
            <p:ph idx="1"/>
          </p:nvPr>
        </p:nvSpPr>
        <p:spPr>
          <a:xfrm>
            <a:off x="179512" y="404664"/>
            <a:ext cx="8784976" cy="5881856"/>
          </a:xfrm>
        </p:spPr>
        <p:txBody>
          <a:bodyPr>
            <a:noAutofit/>
          </a:bodyPr>
          <a:lstStyle/>
          <a:p>
            <a:pPr marL="0" indent="0" algn="ctr">
              <a:buNone/>
            </a:pPr>
            <a:r>
              <a:rPr lang="ru-RU" sz="4400" dirty="0">
                <a:solidFill>
                  <a:srgbClr val="FF0000"/>
                </a:solidFill>
                <a:latin typeface="+mj-lt"/>
              </a:rPr>
              <a:t>3</a:t>
            </a:r>
            <a:r>
              <a:rPr lang="en-US" sz="4400" dirty="0" smtClean="0">
                <a:solidFill>
                  <a:srgbClr val="FF0000"/>
                </a:solidFill>
                <a:latin typeface="+mj-lt"/>
              </a:rPr>
              <a:t>.The </a:t>
            </a:r>
            <a:r>
              <a:rPr lang="en-US" sz="4400" dirty="0">
                <a:solidFill>
                  <a:srgbClr val="FF0000"/>
                </a:solidFill>
                <a:latin typeface="+mj-lt"/>
              </a:rPr>
              <a:t>first known advertisement announcing the sale of tea was in a copy </a:t>
            </a:r>
            <a:r>
              <a:rPr lang="en-US" sz="4400" dirty="0" smtClean="0">
                <a:solidFill>
                  <a:srgbClr val="FF0000"/>
                </a:solidFill>
                <a:latin typeface="+mj-lt"/>
              </a:rPr>
              <a:t>o</a:t>
            </a:r>
            <a:r>
              <a:rPr lang="en-US" sz="4400" dirty="0">
                <a:solidFill>
                  <a:srgbClr val="FF0000"/>
                </a:solidFill>
                <a:latin typeface="+mj-lt"/>
              </a:rPr>
              <a:t>f</a:t>
            </a:r>
            <a:r>
              <a:rPr lang="ru-RU" sz="4400" dirty="0" smtClean="0">
                <a:solidFill>
                  <a:srgbClr val="FF0000"/>
                </a:solidFill>
                <a:latin typeface="+mj-lt"/>
              </a:rPr>
              <a:t> </a:t>
            </a:r>
            <a:r>
              <a:rPr lang="en-US" sz="4400" dirty="0" smtClean="0">
                <a:solidFill>
                  <a:srgbClr val="FF0000"/>
                </a:solidFill>
                <a:latin typeface="+mj-lt"/>
              </a:rPr>
              <a:t>the newspaper </a:t>
            </a:r>
            <a:r>
              <a:rPr lang="en-US" sz="4400" dirty="0" err="1" smtClean="0">
                <a:solidFill>
                  <a:srgbClr val="FF0000"/>
                </a:solidFill>
                <a:latin typeface="+mj-lt"/>
              </a:rPr>
              <a:t>Mercurious</a:t>
            </a:r>
            <a:r>
              <a:rPr lang="en-US" sz="4400" dirty="0" smtClean="0">
                <a:solidFill>
                  <a:srgbClr val="FF0000"/>
                </a:solidFill>
                <a:latin typeface="+mj-lt"/>
              </a:rPr>
              <a:t> </a:t>
            </a:r>
            <a:r>
              <a:rPr lang="en-US" sz="4400" dirty="0" err="1" smtClean="0">
                <a:solidFill>
                  <a:srgbClr val="FF0000"/>
                </a:solidFill>
                <a:latin typeface="+mj-lt"/>
              </a:rPr>
              <a:t>Politicees</a:t>
            </a:r>
            <a:r>
              <a:rPr lang="en-US" sz="4400" dirty="0" smtClean="0">
                <a:solidFill>
                  <a:srgbClr val="FF0000"/>
                </a:solidFill>
                <a:latin typeface="+mj-lt"/>
              </a:rPr>
              <a:t> </a:t>
            </a:r>
            <a:r>
              <a:rPr lang="en-US" sz="4400" dirty="0">
                <a:solidFill>
                  <a:srgbClr val="FF0000"/>
                </a:solidFill>
                <a:latin typeface="+mj-lt"/>
              </a:rPr>
              <a:t>from 1658. </a:t>
            </a:r>
            <a:endParaRPr lang="ru-RU" sz="4400" dirty="0" smtClean="0">
              <a:solidFill>
                <a:srgbClr val="FF0000"/>
              </a:solidFill>
              <a:latin typeface="+mj-lt"/>
            </a:endParaRPr>
          </a:p>
          <a:p>
            <a:pPr marL="0" indent="0" algn="ctr">
              <a:buNone/>
            </a:pPr>
            <a:r>
              <a:rPr lang="en-US" sz="4400" dirty="0" smtClean="0">
                <a:solidFill>
                  <a:srgbClr val="C00000"/>
                </a:solidFill>
                <a:latin typeface="+mj-lt"/>
              </a:rPr>
              <a:t>It </a:t>
            </a:r>
            <a:r>
              <a:rPr lang="en-US" sz="4400" dirty="0">
                <a:solidFill>
                  <a:srgbClr val="C00000"/>
                </a:solidFill>
                <a:latin typeface="+mj-lt"/>
              </a:rPr>
              <a:t>reads: “That excellent China drink called by the </a:t>
            </a:r>
            <a:r>
              <a:rPr lang="en-US" sz="4400" dirty="0" err="1">
                <a:solidFill>
                  <a:srgbClr val="C00000"/>
                </a:solidFill>
                <a:latin typeface="+mj-lt"/>
              </a:rPr>
              <a:t>Chineans</a:t>
            </a:r>
            <a:r>
              <a:rPr lang="en-US" sz="4400" dirty="0">
                <a:solidFill>
                  <a:srgbClr val="C00000"/>
                </a:solidFill>
                <a:latin typeface="+mj-lt"/>
              </a:rPr>
              <a:t> </a:t>
            </a:r>
            <a:r>
              <a:rPr lang="en-US" sz="4400" dirty="0" err="1">
                <a:solidFill>
                  <a:srgbClr val="C00000"/>
                </a:solidFill>
                <a:latin typeface="+mj-lt"/>
              </a:rPr>
              <a:t>tsha</a:t>
            </a:r>
            <a:r>
              <a:rPr lang="en-US" sz="4400" dirty="0">
                <a:solidFill>
                  <a:srgbClr val="C00000"/>
                </a:solidFill>
                <a:latin typeface="+mj-lt"/>
              </a:rPr>
              <a:t>, </a:t>
            </a:r>
            <a:r>
              <a:rPr lang="en-US" sz="4400" dirty="0" err="1">
                <a:solidFill>
                  <a:srgbClr val="C00000"/>
                </a:solidFill>
                <a:latin typeface="+mj-lt"/>
              </a:rPr>
              <a:t>allias</a:t>
            </a:r>
            <a:r>
              <a:rPr lang="en-US" sz="4400" dirty="0">
                <a:solidFill>
                  <a:srgbClr val="C00000"/>
                </a:solidFill>
                <a:latin typeface="+mj-lt"/>
              </a:rPr>
              <a:t> tea, is sold at the </a:t>
            </a:r>
            <a:r>
              <a:rPr lang="en-US" sz="4400" dirty="0" err="1">
                <a:solidFill>
                  <a:srgbClr val="C00000"/>
                </a:solidFill>
                <a:latin typeface="+mj-lt"/>
              </a:rPr>
              <a:t>Sultaness</a:t>
            </a:r>
            <a:r>
              <a:rPr lang="en-US" sz="4400" dirty="0">
                <a:solidFill>
                  <a:srgbClr val="C00000"/>
                </a:solidFill>
                <a:latin typeface="+mj-lt"/>
              </a:rPr>
              <a:t> Head, a </a:t>
            </a:r>
            <a:r>
              <a:rPr lang="en-US" sz="4400" dirty="0" err="1" smtClean="0">
                <a:solidFill>
                  <a:srgbClr val="C00000"/>
                </a:solidFill>
                <a:latin typeface="+mj-lt"/>
              </a:rPr>
              <a:t>Cophee</a:t>
            </a:r>
            <a:r>
              <a:rPr lang="en-US" sz="4400" dirty="0" smtClean="0">
                <a:solidFill>
                  <a:srgbClr val="C00000"/>
                </a:solidFill>
                <a:latin typeface="+mj-lt"/>
              </a:rPr>
              <a:t>-house…”</a:t>
            </a:r>
            <a:endParaRPr lang="ru-RU" sz="4400" dirty="0">
              <a:solidFill>
                <a:srgbClr val="C00000"/>
              </a:solidFill>
              <a:latin typeface="+mj-lt"/>
            </a:endParaRPr>
          </a:p>
          <a:p>
            <a:endParaRPr lang="ru-RU" sz="4400" dirty="0">
              <a:solidFill>
                <a:srgbClr val="FFC000"/>
              </a:solidFill>
              <a:latin typeface="+mj-lt"/>
            </a:endParaRPr>
          </a:p>
        </p:txBody>
      </p:sp>
    </p:spTree>
    <p:extLst>
      <p:ext uri="{BB962C8B-B14F-4D97-AF65-F5344CB8AC3E}">
        <p14:creationId xmlns:p14="http://schemas.microsoft.com/office/powerpoint/2010/main" xmlns="" val="2834351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15516" y="116632"/>
            <a:ext cx="8712968" cy="2740864"/>
          </a:xfrm>
        </p:spPr>
        <p:txBody>
          <a:bodyPr>
            <a:noAutofit/>
          </a:bodyPr>
          <a:lstStyle/>
          <a:p>
            <a:pPr algn="ctr"/>
            <a:r>
              <a:rPr lang="en-US" sz="3200" dirty="0" smtClean="0">
                <a:solidFill>
                  <a:srgbClr val="FFC000"/>
                </a:solidFill>
                <a:effectLst/>
              </a:rPr>
              <a:t/>
            </a:r>
            <a:br>
              <a:rPr lang="en-US" sz="3200" dirty="0" smtClean="0">
                <a:solidFill>
                  <a:srgbClr val="FFC000"/>
                </a:solidFill>
                <a:effectLst/>
              </a:rPr>
            </a:br>
            <a:r>
              <a:rPr lang="en-US" sz="3200" dirty="0" smtClean="0">
                <a:solidFill>
                  <a:srgbClr val="FF0000"/>
                </a:solidFill>
                <a:effectLst/>
              </a:rPr>
              <a:t>4</a:t>
            </a:r>
            <a:r>
              <a:rPr lang="en-US" sz="3200" dirty="0" smtClean="0">
                <a:solidFill>
                  <a:srgbClr val="FF0000"/>
                </a:solidFill>
                <a:effectLst/>
              </a:rPr>
              <a:t>. In </a:t>
            </a:r>
            <a:r>
              <a:rPr lang="en-US" sz="3200" dirty="0">
                <a:solidFill>
                  <a:srgbClr val="FF0000"/>
                </a:solidFill>
                <a:effectLst/>
              </a:rPr>
              <a:t>the result of the marriage between King Charles II of England and the Portugal princess in 1662, England gained the habit of drinking tea every day. In the 18</a:t>
            </a:r>
            <a:r>
              <a:rPr lang="en-US" sz="3200" baseline="30000" dirty="0">
                <a:solidFill>
                  <a:srgbClr val="FF0000"/>
                </a:solidFill>
                <a:effectLst/>
              </a:rPr>
              <a:t>th</a:t>
            </a:r>
            <a:r>
              <a:rPr lang="en-US" sz="3200" dirty="0">
                <a:solidFill>
                  <a:srgbClr val="FF0000"/>
                </a:solidFill>
                <a:effectLst/>
              </a:rPr>
              <a:t> century tea became the national drink throughout England.</a:t>
            </a:r>
            <a:r>
              <a:rPr lang="ru-RU" sz="3200" dirty="0">
                <a:solidFill>
                  <a:srgbClr val="FFC000"/>
                </a:solidFill>
                <a:effectLst/>
              </a:rPr>
              <a:t/>
            </a:r>
            <a:br>
              <a:rPr lang="ru-RU" sz="3200" dirty="0">
                <a:solidFill>
                  <a:srgbClr val="FFC000"/>
                </a:solidFill>
                <a:effectLst/>
              </a:rPr>
            </a:br>
            <a:endParaRPr lang="ru-RU" sz="3200" dirty="0">
              <a:solidFill>
                <a:srgbClr val="FFC000"/>
              </a:solidFill>
            </a:endParaRPr>
          </a:p>
        </p:txBody>
      </p:sp>
      <p:sp>
        <p:nvSpPr>
          <p:cNvPr id="5" name="Объект 4"/>
          <p:cNvSpPr>
            <a:spLocks noGrp="1"/>
          </p:cNvSpPr>
          <p:nvPr>
            <p:ph sz="half" idx="1"/>
          </p:nvPr>
        </p:nvSpPr>
        <p:spPr>
          <a:xfrm>
            <a:off x="457200" y="2928934"/>
            <a:ext cx="3610744" cy="3812434"/>
          </a:xfrm>
        </p:spPr>
        <p:txBody>
          <a:bodyPr>
            <a:normAutofit/>
          </a:bodyPr>
          <a:lstStyle/>
          <a:p>
            <a:pPr marL="0" indent="0">
              <a:buNone/>
            </a:pPr>
            <a:r>
              <a:rPr lang="en-US" dirty="0" smtClean="0">
                <a:solidFill>
                  <a:srgbClr val="C00000"/>
                </a:solidFill>
              </a:rPr>
              <a:t>Charles II </a:t>
            </a:r>
            <a:endParaRPr lang="ru-RU" dirty="0">
              <a:solidFill>
                <a:srgbClr val="C00000"/>
              </a:solidFill>
            </a:endParaRPr>
          </a:p>
        </p:txBody>
      </p:sp>
      <p:sp>
        <p:nvSpPr>
          <p:cNvPr id="6" name="Объект 5"/>
          <p:cNvSpPr>
            <a:spLocks noGrp="1"/>
          </p:cNvSpPr>
          <p:nvPr>
            <p:ph sz="half" idx="2"/>
          </p:nvPr>
        </p:nvSpPr>
        <p:spPr>
          <a:xfrm>
            <a:off x="4626864" y="3000372"/>
            <a:ext cx="4059936" cy="3857628"/>
          </a:xfrm>
        </p:spPr>
        <p:txBody>
          <a:bodyPr>
            <a:normAutofit/>
          </a:bodyPr>
          <a:lstStyle/>
          <a:p>
            <a:pPr marL="0" indent="0">
              <a:buNone/>
            </a:pPr>
            <a:r>
              <a:rPr lang="en-US" dirty="0" smtClean="0">
                <a:solidFill>
                  <a:srgbClr val="C00000"/>
                </a:solidFill>
              </a:rPr>
              <a:t>Portugal princess </a:t>
            </a:r>
            <a:r>
              <a:rPr lang="en-US" dirty="0" err="1" smtClean="0">
                <a:solidFill>
                  <a:srgbClr val="C00000"/>
                </a:solidFill>
              </a:rPr>
              <a:t>Cathrine</a:t>
            </a:r>
            <a:r>
              <a:rPr lang="en-US" dirty="0" smtClean="0">
                <a:solidFill>
                  <a:srgbClr val="C00000"/>
                </a:solidFill>
              </a:rPr>
              <a:t>  of Braganza</a:t>
            </a:r>
          </a:p>
          <a:p>
            <a:pPr marL="0" indent="0">
              <a:buNone/>
            </a:pPr>
            <a:endParaRPr lang="ru-RU" dirty="0">
              <a:solidFill>
                <a:srgbClr val="FFC000"/>
              </a:solidFill>
            </a:endParaRPr>
          </a:p>
        </p:txBody>
      </p:sp>
      <p:pic>
        <p:nvPicPr>
          <p:cNvPr id="3074" name="Picture 2" descr="https://img06.rl0.ru/7b775d92fd1a2487267dcfda252feb10/c257x360/media.art9000.com/img/36/m/36_160432.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28596" y="3423360"/>
            <a:ext cx="3071834" cy="3148912"/>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https://img09.rl0.ru/878adb4b13f11c6f0c0a1a9b8ec39685/c798x944/chinampala.files.wordpress.com/2013/10/gac_gac_3666_larg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8144" y="3857628"/>
            <a:ext cx="2775822" cy="264320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58524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02873" y="152398"/>
            <a:ext cx="8640287" cy="2705097"/>
          </a:xfrm>
        </p:spPr>
        <p:txBody>
          <a:bodyPr>
            <a:noAutofit/>
          </a:bodyPr>
          <a:lstStyle/>
          <a:p>
            <a:pPr algn="ctr"/>
            <a:r>
              <a:rPr lang="en-US" sz="3600" dirty="0" smtClean="0">
                <a:solidFill>
                  <a:srgbClr val="FF0000"/>
                </a:solidFill>
                <a:effectLst/>
              </a:rPr>
              <a:t>5. At first tea was used for medical purposes. </a:t>
            </a:r>
            <a:r>
              <a:rPr lang="en-US" sz="3600" dirty="0" smtClean="0">
                <a:solidFill>
                  <a:srgbClr val="C00000"/>
                </a:solidFill>
                <a:effectLst/>
              </a:rPr>
              <a:t>The </a:t>
            </a:r>
            <a:r>
              <a:rPr lang="en-US" sz="3600" dirty="0">
                <a:solidFill>
                  <a:srgbClr val="C00000"/>
                </a:solidFill>
                <a:effectLst/>
              </a:rPr>
              <a:t>tea brand name “Typhoo” </a:t>
            </a:r>
            <a:r>
              <a:rPr lang="en-US" sz="3600" dirty="0" smtClean="0">
                <a:solidFill>
                  <a:srgbClr val="C00000"/>
                </a:solidFill>
                <a:effectLst/>
              </a:rPr>
              <a:t>is </a:t>
            </a:r>
            <a:r>
              <a:rPr lang="en-US" sz="3600" dirty="0">
                <a:solidFill>
                  <a:srgbClr val="C00000"/>
                </a:solidFill>
                <a:effectLst/>
              </a:rPr>
              <a:t>the Chinese word for doctor.</a:t>
            </a:r>
            <a:r>
              <a:rPr lang="ru-RU" sz="3600" dirty="0">
                <a:solidFill>
                  <a:schemeClr val="accent3"/>
                </a:solidFill>
                <a:effectLst/>
              </a:rPr>
              <a:t/>
            </a:r>
            <a:br>
              <a:rPr lang="ru-RU" sz="3600" dirty="0">
                <a:solidFill>
                  <a:schemeClr val="accent3"/>
                </a:solidFill>
                <a:effectLst/>
              </a:rPr>
            </a:br>
            <a:r>
              <a:rPr lang="en-US" sz="3600" dirty="0" smtClean="0">
                <a:solidFill>
                  <a:schemeClr val="accent3"/>
                </a:solidFill>
                <a:effectLst/>
              </a:rPr>
              <a:t>.  </a:t>
            </a:r>
            <a:r>
              <a:rPr lang="en-US" sz="3600" dirty="0">
                <a:solidFill>
                  <a:schemeClr val="accent3"/>
                </a:solidFill>
                <a:effectLst/>
              </a:rPr>
              <a:t/>
            </a:r>
            <a:br>
              <a:rPr lang="en-US" sz="3600" dirty="0">
                <a:solidFill>
                  <a:schemeClr val="accent3"/>
                </a:solidFill>
                <a:effectLst/>
              </a:rPr>
            </a:br>
            <a:endParaRPr lang="ru-RU" sz="3600" dirty="0">
              <a:solidFill>
                <a:schemeClr val="accent3"/>
              </a:solidFill>
            </a:endParaRPr>
          </a:p>
        </p:txBody>
      </p:sp>
      <p:pic>
        <p:nvPicPr>
          <p:cNvPr id="4098" name="Picture 2" descr="https://img05.rl0.ru/8626b7ade4b497b90763f53da2b6d0a0/c1006x694/lib.store.yahoo.net/lib/englishteastore/familytea1.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7158" y="1928802"/>
            <a:ext cx="2643206" cy="265118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AutoShape 4" descr="https://img04.rl0.ru/54156368433ad0218fc0c5dd80d0bafc/c600x600/www.gianteagle.com/ProductImages/PRODUCT_NODE_765/879717006106.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4102" name="Picture 6" descr="https://img09.rl0.ru/ba469908c628bfc6cbc30e43dce8559b/c620x600/www.the-english-tea-shop.de/WebRoot/Store4/Shops/15482222/568E/2BEB/5369/BCB0/66F2/C0A8/2ABA/DE73/typhoo_80.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143240" y="2000240"/>
            <a:ext cx="2520279" cy="3026616"/>
          </a:xfrm>
          <a:prstGeom prst="rect">
            <a:avLst/>
          </a:prstGeom>
          <a:noFill/>
          <a:extLst>
            <a:ext uri="{909E8E84-426E-40DD-AFC4-6F175D3DCCD1}">
              <a14:hiddenFill xmlns:a14="http://schemas.microsoft.com/office/drawing/2010/main" xmlns="">
                <a:solidFill>
                  <a:srgbClr val="FFFFFF"/>
                </a:solidFill>
              </a14:hiddenFill>
            </a:ext>
          </a:extLst>
        </p:spPr>
      </p:pic>
      <p:pic>
        <p:nvPicPr>
          <p:cNvPr id="4104" name="Picture 8" descr="https://img02.rl0.ru/abd9f7e346fb1cca2cb85af4a39e23dd/c1181x1181/www.marigold.gifts/media/catalog/product/h/m/hmb-25cst0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61551" y="2714620"/>
            <a:ext cx="3228170" cy="3738716"/>
          </a:xfrm>
          <a:prstGeom prst="rect">
            <a:avLst/>
          </a:prstGeom>
          <a:noFill/>
          <a:extLst>
            <a:ext uri="{909E8E84-426E-40DD-AFC4-6F175D3DCCD1}">
              <a14:hiddenFill xmlns:a14="http://schemas.microsoft.com/office/drawing/2010/main" xmlns="">
                <a:solidFill>
                  <a:srgbClr val="FFFFFF"/>
                </a:solidFill>
              </a14:hiddenFill>
            </a:ext>
          </a:extLst>
        </p:spPr>
      </p:pic>
      <p:pic>
        <p:nvPicPr>
          <p:cNvPr id="4106" name="Picture 10" descr="https://img08.rl0.ru/e0a2c921aba7181282121d404b434959/c620x460/www.conveniencestore.co.uk/Pictures/620xAny/2/3/5/62235_Typhoo-ES.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55575" y="4574661"/>
            <a:ext cx="3120281" cy="218973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93629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229600" cy="990600"/>
          </a:xfrm>
        </p:spPr>
        <p:txBody>
          <a:bodyPr/>
          <a:lstStyle/>
          <a:p>
            <a:r>
              <a:rPr lang="en-US" dirty="0" smtClean="0"/>
              <a:t> </a:t>
            </a:r>
            <a:endParaRPr lang="ru-RU" dirty="0"/>
          </a:p>
        </p:txBody>
      </p:sp>
      <p:sp>
        <p:nvSpPr>
          <p:cNvPr id="2" name="Объект 1"/>
          <p:cNvSpPr>
            <a:spLocks noGrp="1"/>
          </p:cNvSpPr>
          <p:nvPr>
            <p:ph sz="half" idx="1"/>
          </p:nvPr>
        </p:nvSpPr>
        <p:spPr>
          <a:xfrm>
            <a:off x="251520" y="260648"/>
            <a:ext cx="4963380" cy="6458290"/>
          </a:xfrm>
        </p:spPr>
        <p:txBody>
          <a:bodyPr>
            <a:noAutofit/>
          </a:bodyPr>
          <a:lstStyle/>
          <a:p>
            <a:pPr marL="0" indent="0">
              <a:buNone/>
            </a:pPr>
            <a:r>
              <a:rPr lang="en-US" sz="3600" dirty="0" smtClean="0">
                <a:solidFill>
                  <a:srgbClr val="FF0000"/>
                </a:solidFill>
              </a:rPr>
              <a:t>6. The first public </a:t>
            </a:r>
            <a:r>
              <a:rPr lang="en-US" sz="3600" dirty="0">
                <a:solidFill>
                  <a:srgbClr val="FF0000"/>
                </a:solidFill>
              </a:rPr>
              <a:t>places served tea became</a:t>
            </a:r>
            <a:r>
              <a:rPr lang="en-US" sz="3600" dirty="0">
                <a:solidFill>
                  <a:srgbClr val="C00000"/>
                </a:solidFill>
              </a:rPr>
              <a:t> coffee houses.</a:t>
            </a:r>
            <a:r>
              <a:rPr lang="en-US" sz="3600" dirty="0">
                <a:solidFill>
                  <a:srgbClr val="FF0000"/>
                </a:solidFill>
              </a:rPr>
              <a:t> In 1683 there were about 2,000 </a:t>
            </a:r>
            <a:r>
              <a:rPr lang="en-US" sz="3600" dirty="0" smtClean="0">
                <a:solidFill>
                  <a:srgbClr val="FF0000"/>
                </a:solidFill>
              </a:rPr>
              <a:t>coffee </a:t>
            </a:r>
            <a:r>
              <a:rPr lang="en-US" sz="3600" dirty="0">
                <a:solidFill>
                  <a:srgbClr val="FF0000"/>
                </a:solidFill>
              </a:rPr>
              <a:t>houses in London. </a:t>
            </a:r>
            <a:r>
              <a:rPr lang="en-US" sz="3600" dirty="0" smtClean="0">
                <a:solidFill>
                  <a:srgbClr val="FF0000"/>
                </a:solidFill>
              </a:rPr>
              <a:t>At the end </a:t>
            </a:r>
            <a:r>
              <a:rPr lang="en-US" sz="3600" dirty="0">
                <a:solidFill>
                  <a:srgbClr val="FF0000"/>
                </a:solidFill>
              </a:rPr>
              <a:t>of the </a:t>
            </a:r>
            <a:r>
              <a:rPr lang="en-US" sz="3600" dirty="0" smtClean="0">
                <a:solidFill>
                  <a:srgbClr val="FF0000"/>
                </a:solidFill>
              </a:rPr>
              <a:t>18th </a:t>
            </a:r>
            <a:r>
              <a:rPr lang="en-US" sz="3600" dirty="0">
                <a:solidFill>
                  <a:srgbClr val="FF0000"/>
                </a:solidFill>
              </a:rPr>
              <a:t>century, they </a:t>
            </a:r>
            <a:r>
              <a:rPr lang="en-US" sz="3600" dirty="0" smtClean="0">
                <a:solidFill>
                  <a:srgbClr val="FF0000"/>
                </a:solidFill>
              </a:rPr>
              <a:t>were  </a:t>
            </a:r>
            <a:r>
              <a:rPr lang="en-US" sz="3600" dirty="0">
                <a:solidFill>
                  <a:srgbClr val="FF0000"/>
                </a:solidFill>
              </a:rPr>
              <a:t>replaced by </a:t>
            </a:r>
            <a:r>
              <a:rPr lang="en-US" sz="3600" dirty="0">
                <a:solidFill>
                  <a:srgbClr val="C00000"/>
                </a:solidFill>
              </a:rPr>
              <a:t>tea shops</a:t>
            </a:r>
            <a:r>
              <a:rPr lang="en-US" sz="3600" dirty="0">
                <a:solidFill>
                  <a:srgbClr val="FF0000"/>
                </a:solidFill>
              </a:rPr>
              <a:t>. </a:t>
            </a:r>
            <a:r>
              <a:rPr lang="en-US" sz="3600" dirty="0" smtClean="0">
                <a:solidFill>
                  <a:srgbClr val="FF0000"/>
                </a:solidFill>
              </a:rPr>
              <a:t>They </a:t>
            </a:r>
            <a:r>
              <a:rPr lang="en-US" sz="3600" dirty="0">
                <a:solidFill>
                  <a:srgbClr val="FF0000"/>
                </a:solidFill>
              </a:rPr>
              <a:t>reappeared in England in </a:t>
            </a:r>
            <a:r>
              <a:rPr lang="en-US" sz="3600" dirty="0" smtClean="0">
                <a:solidFill>
                  <a:srgbClr val="FF0000"/>
                </a:solidFill>
              </a:rPr>
              <a:t> </a:t>
            </a:r>
            <a:r>
              <a:rPr lang="en-US" sz="3600" dirty="0">
                <a:solidFill>
                  <a:srgbClr val="FF0000"/>
                </a:solidFill>
              </a:rPr>
              <a:t>the </a:t>
            </a:r>
            <a:r>
              <a:rPr lang="en-US" sz="3600" dirty="0" smtClean="0">
                <a:solidFill>
                  <a:srgbClr val="FF0000"/>
                </a:solidFill>
              </a:rPr>
              <a:t>20th </a:t>
            </a:r>
            <a:r>
              <a:rPr lang="en-US" sz="3600" dirty="0">
                <a:solidFill>
                  <a:srgbClr val="FF0000"/>
                </a:solidFill>
              </a:rPr>
              <a:t>century. </a:t>
            </a:r>
            <a:endParaRPr lang="ru-RU" sz="3600" dirty="0">
              <a:solidFill>
                <a:srgbClr val="FF0000"/>
              </a:solidFill>
            </a:endParaRPr>
          </a:p>
          <a:p>
            <a:pPr marL="0" indent="0">
              <a:buNone/>
            </a:pPr>
            <a:endParaRPr lang="ru-RU" sz="3600" dirty="0">
              <a:solidFill>
                <a:srgbClr val="FFC000"/>
              </a:solidFill>
            </a:endParaRPr>
          </a:p>
          <a:p>
            <a:endParaRPr lang="ru-RU" sz="3600" dirty="0">
              <a:solidFill>
                <a:srgbClr val="FFC000"/>
              </a:solidFill>
            </a:endParaRPr>
          </a:p>
        </p:txBody>
      </p:sp>
      <p:pic>
        <p:nvPicPr>
          <p:cNvPr id="6148" name="Picture 4" descr="https://img08.rl0.ru/400c69091c5fec62a82bb3f3eb03e448/c418x536/i.telegraph.co.uk/multimedia/archive/02544/foodcofee_2544299k.jpg"/>
          <p:cNvPicPr>
            <a:picLocks noGrp="1" noChangeAspect="1" noChangeArrowheads="1"/>
          </p:cNvPicPr>
          <p:nvPr>
            <p:ph sz="half" idx="2"/>
          </p:nvPr>
        </p:nvPicPr>
        <p:blipFill>
          <a:blip r:embed="rId3">
            <a:extLst>
              <a:ext uri="{28A0092B-C50C-407E-A947-70E740481C1C}">
                <a14:useLocalDpi xmlns:a14="http://schemas.microsoft.com/office/drawing/2010/main" xmlns="" val="0"/>
              </a:ext>
            </a:extLst>
          </a:blip>
          <a:srcRect/>
          <a:stretch>
            <a:fillRect/>
          </a:stretch>
        </p:blipFill>
        <p:spPr bwMode="auto">
          <a:xfrm>
            <a:off x="5357818" y="285728"/>
            <a:ext cx="3610744" cy="4153308"/>
          </a:xfrm>
          <a:prstGeom prst="rect">
            <a:avLst/>
          </a:prstGeom>
          <a:noFill/>
          <a:extLst>
            <a:ext uri="{909E8E84-426E-40DD-AFC4-6F175D3DCCD1}">
              <a14:hiddenFill xmlns:a14="http://schemas.microsoft.com/office/drawing/2010/main" xmlns="">
                <a:solidFill>
                  <a:srgbClr val="FFFFFF"/>
                </a:solidFill>
              </a14:hiddenFill>
            </a:ext>
          </a:extLst>
        </p:spPr>
      </p:pic>
      <p:pic>
        <p:nvPicPr>
          <p:cNvPr id="6150" name="Picture 6" descr="https://img03.rl0.ru/b50dc0f964efaa91b9b8a3032cfc2e68/c600x335/blogbasta.kz/wp-content/uploads/2013/06/23COFFEE-articleLarge.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14900" y="4576954"/>
            <a:ext cx="3677580" cy="21419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634963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8568952" cy="2016223"/>
          </a:xfrm>
        </p:spPr>
        <p:txBody>
          <a:bodyPr>
            <a:noAutofit/>
          </a:bodyPr>
          <a:lstStyle/>
          <a:p>
            <a:pPr algn="ctr"/>
            <a:r>
              <a:rPr lang="en-US" sz="3600" dirty="0" smtClean="0">
                <a:solidFill>
                  <a:srgbClr val="FFC000"/>
                </a:solidFill>
              </a:rPr>
              <a:t> </a:t>
            </a:r>
            <a:r>
              <a:rPr lang="en-US" sz="4400" dirty="0">
                <a:solidFill>
                  <a:srgbClr val="FF0000"/>
                </a:solidFill>
                <a:latin typeface="Times New Roman" panose="02020603050405020304" pitchFamily="18" charset="0"/>
                <a:cs typeface="Times New Roman" panose="02020603050405020304" pitchFamily="18" charset="0"/>
              </a:rPr>
              <a:t>7</a:t>
            </a:r>
            <a:r>
              <a:rPr lang="en-US" sz="4400" dirty="0" smtClean="0">
                <a:solidFill>
                  <a:srgbClr val="FF0000"/>
                </a:solidFill>
              </a:rPr>
              <a:t>.</a:t>
            </a:r>
            <a:r>
              <a:rPr lang="en-US" sz="4400" dirty="0" smtClean="0">
                <a:solidFill>
                  <a:srgbClr val="FF0000"/>
                </a:solidFill>
                <a:effectLst/>
              </a:rPr>
              <a:t>Tea </a:t>
            </a:r>
            <a:r>
              <a:rPr lang="en-US" sz="4400" dirty="0">
                <a:solidFill>
                  <a:srgbClr val="FF0000"/>
                </a:solidFill>
                <a:effectLst/>
              </a:rPr>
              <a:t>shops appeared in </a:t>
            </a:r>
            <a:r>
              <a:rPr lang="en-US" sz="4400" dirty="0" smtClean="0">
                <a:solidFill>
                  <a:srgbClr val="FF0000"/>
                </a:solidFill>
                <a:effectLst/>
              </a:rPr>
              <a:t>1860s</a:t>
            </a:r>
            <a:r>
              <a:rPr lang="en-US" sz="4400" dirty="0">
                <a:solidFill>
                  <a:srgbClr val="FF0000"/>
                </a:solidFill>
                <a:effectLst/>
              </a:rPr>
              <a:t>. </a:t>
            </a:r>
            <a:r>
              <a:rPr lang="en-US" sz="4400" dirty="0" smtClean="0">
                <a:solidFill>
                  <a:srgbClr val="FF0000"/>
                </a:solidFill>
                <a:effectLst/>
              </a:rPr>
              <a:t>They originated as places for women to meet</a:t>
            </a:r>
            <a:r>
              <a:rPr lang="en-US" sz="4400" dirty="0" smtClean="0">
                <a:solidFill>
                  <a:srgbClr val="FF0000"/>
                </a:solidFill>
              </a:rPr>
              <a:t>               </a:t>
            </a:r>
            <a:endParaRPr lang="ru-RU" sz="4400" dirty="0">
              <a:solidFill>
                <a:srgbClr val="FF0000"/>
              </a:solidFill>
            </a:endParaRPr>
          </a:p>
        </p:txBody>
      </p:sp>
      <p:pic>
        <p:nvPicPr>
          <p:cNvPr id="4098" name="Picture 2" descr="Картинки по запросу tea shop in britain pictures"/>
          <p:cNvPicPr>
            <a:picLocks noGrp="1" noChangeAspect="1" noChangeArrowheads="1"/>
          </p:cNvPicPr>
          <p:nvPr>
            <p:ph sz="half" idx="1"/>
          </p:nvPr>
        </p:nvPicPr>
        <p:blipFill>
          <a:blip r:embed="rId2">
            <a:extLst>
              <a:ext uri="{28A0092B-C50C-407E-A947-70E740481C1C}">
                <a14:useLocalDpi xmlns:a14="http://schemas.microsoft.com/office/drawing/2010/main" xmlns="" val="0"/>
              </a:ext>
            </a:extLst>
          </a:blip>
          <a:srcRect/>
          <a:stretch>
            <a:fillRect/>
          </a:stretch>
        </p:blipFill>
        <p:spPr bwMode="auto">
          <a:xfrm>
            <a:off x="107504" y="2204863"/>
            <a:ext cx="4293046" cy="4464497"/>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Похожее изображение"/>
          <p:cNvPicPr>
            <a:picLocks noGrp="1" noChangeAspect="1" noChangeArrowheads="1"/>
          </p:cNvPicPr>
          <p:nvPr>
            <p:ph sz="half" idx="2"/>
          </p:nvPr>
        </p:nvPicPr>
        <p:blipFill>
          <a:blip r:embed="rId3">
            <a:extLst>
              <a:ext uri="{28A0092B-C50C-407E-A947-70E740481C1C}">
                <a14:useLocalDpi xmlns:a14="http://schemas.microsoft.com/office/drawing/2010/main" xmlns="" val="0"/>
              </a:ext>
            </a:extLst>
          </a:blip>
          <a:stretch>
            <a:fillRect/>
          </a:stretch>
        </p:blipFill>
        <p:spPr bwMode="auto">
          <a:xfrm>
            <a:off x="4572000" y="2143116"/>
            <a:ext cx="4214842" cy="442915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29785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329336"/>
          </a:xfrm>
        </p:spPr>
        <p:txBody>
          <a:bodyPr>
            <a:noAutofit/>
          </a:bodyPr>
          <a:lstStyle/>
          <a:p>
            <a:pPr algn="ctr"/>
            <a:r>
              <a:rPr lang="en-US" sz="4400" dirty="0">
                <a:solidFill>
                  <a:srgbClr val="FF0000"/>
                </a:solidFill>
                <a:latin typeface="Times New Roman" panose="02020603050405020304" pitchFamily="18" charset="0"/>
                <a:cs typeface="Times New Roman" panose="02020603050405020304" pitchFamily="18" charset="0"/>
              </a:rPr>
              <a:t>8</a:t>
            </a:r>
            <a:r>
              <a:rPr lang="en-US" sz="4400" dirty="0" smtClean="0">
                <a:solidFill>
                  <a:srgbClr val="FF0000"/>
                </a:solidFill>
                <a:latin typeface="Times New Roman" panose="02020603050405020304" pitchFamily="18" charset="0"/>
                <a:cs typeface="Times New Roman" panose="02020603050405020304" pitchFamily="18" charset="0"/>
              </a:rPr>
              <a:t>.</a:t>
            </a:r>
            <a:r>
              <a:rPr lang="en-US" sz="4400" dirty="0" smtClean="0">
                <a:solidFill>
                  <a:srgbClr val="FF0000"/>
                </a:solidFill>
              </a:rPr>
              <a:t>Tea gardens </a:t>
            </a:r>
            <a:r>
              <a:rPr lang="en-US" sz="4400" dirty="0">
                <a:solidFill>
                  <a:srgbClr val="FF0000"/>
                </a:solidFill>
              </a:rPr>
              <a:t>appeared in the 18</a:t>
            </a:r>
            <a:r>
              <a:rPr lang="en-US" sz="4400" baseline="30000" dirty="0">
                <a:solidFill>
                  <a:srgbClr val="FF0000"/>
                </a:solidFill>
              </a:rPr>
              <a:t>th</a:t>
            </a:r>
            <a:r>
              <a:rPr lang="en-US" sz="4400" dirty="0">
                <a:solidFill>
                  <a:srgbClr val="FF0000"/>
                </a:solidFill>
              </a:rPr>
              <a:t> </a:t>
            </a:r>
            <a:r>
              <a:rPr lang="en-US" sz="4400" dirty="0" smtClean="0">
                <a:solidFill>
                  <a:srgbClr val="FF0000"/>
                </a:solidFill>
              </a:rPr>
              <a:t>century</a:t>
            </a:r>
            <a:endParaRPr lang="ru-RU" sz="4400" dirty="0">
              <a:solidFill>
                <a:srgbClr val="FF0000"/>
              </a:solidFill>
            </a:endParaRPr>
          </a:p>
        </p:txBody>
      </p:sp>
      <p:sp>
        <p:nvSpPr>
          <p:cNvPr id="7" name="Текст 6"/>
          <p:cNvSpPr>
            <a:spLocks noGrp="1"/>
          </p:cNvSpPr>
          <p:nvPr>
            <p:ph type="body" idx="1"/>
          </p:nvPr>
        </p:nvSpPr>
        <p:spPr>
          <a:xfrm>
            <a:off x="457200" y="1399592"/>
            <a:ext cx="4040188" cy="1165313"/>
          </a:xfrm>
        </p:spPr>
        <p:txBody>
          <a:bodyPr>
            <a:normAutofit/>
          </a:bodyPr>
          <a:lstStyle/>
          <a:p>
            <a:pPr algn="ctr"/>
            <a:r>
              <a:rPr lang="en-US" sz="3200" dirty="0">
                <a:solidFill>
                  <a:srgbClr val="C00000"/>
                </a:solidFill>
              </a:rPr>
              <a:t>George </a:t>
            </a:r>
            <a:r>
              <a:rPr lang="en-US" sz="3200" dirty="0" err="1">
                <a:solidFill>
                  <a:srgbClr val="C00000"/>
                </a:solidFill>
              </a:rPr>
              <a:t>Mortland</a:t>
            </a:r>
            <a:r>
              <a:rPr lang="en-US" sz="3200" dirty="0">
                <a:solidFill>
                  <a:srgbClr val="C00000"/>
                </a:solidFill>
              </a:rPr>
              <a:t> “Tea Garden” </a:t>
            </a:r>
            <a:endParaRPr lang="ru-RU" sz="3200" dirty="0">
              <a:solidFill>
                <a:srgbClr val="C00000"/>
              </a:solidFill>
            </a:endParaRPr>
          </a:p>
        </p:txBody>
      </p:sp>
      <p:pic>
        <p:nvPicPr>
          <p:cNvPr id="5" name="Содержимое 4" descr="http://im5-tub-ru.yandex.net/i?id=56976869-01-72&amp;n=21"/>
          <p:cNvPicPr>
            <a:picLocks noGrp="1"/>
          </p:cNvPicPr>
          <p:nvPr>
            <p:ph sz="half" idx="2"/>
          </p:nvPr>
        </p:nvPicPr>
        <p:blipFill>
          <a:blip r:embed="rId2" cstate="print"/>
          <a:stretch>
            <a:fillRect/>
          </a:stretch>
        </p:blipFill>
        <p:spPr bwMode="auto">
          <a:xfrm>
            <a:off x="251520" y="2564905"/>
            <a:ext cx="4396680" cy="4176463"/>
          </a:xfrm>
          <a:prstGeom prst="rect">
            <a:avLst/>
          </a:prstGeom>
          <a:noFill/>
          <a:ln w="9525">
            <a:noFill/>
            <a:miter lim="800000"/>
            <a:headEnd/>
            <a:tailEnd/>
          </a:ln>
        </p:spPr>
      </p:pic>
      <p:sp>
        <p:nvSpPr>
          <p:cNvPr id="8" name="Текст 7"/>
          <p:cNvSpPr>
            <a:spLocks noGrp="1"/>
          </p:cNvSpPr>
          <p:nvPr>
            <p:ph type="body" sz="quarter" idx="3"/>
          </p:nvPr>
        </p:nvSpPr>
        <p:spPr>
          <a:xfrm>
            <a:off x="4648200" y="1399592"/>
            <a:ext cx="4172272" cy="1669368"/>
          </a:xfrm>
        </p:spPr>
        <p:txBody>
          <a:bodyPr>
            <a:noAutofit/>
          </a:bodyPr>
          <a:lstStyle/>
          <a:p>
            <a:pPr algn="ctr"/>
            <a:r>
              <a:rPr lang="en-US" sz="3200" dirty="0">
                <a:solidFill>
                  <a:srgbClr val="C00000"/>
                </a:solidFill>
              </a:rPr>
              <a:t>Tea gardens </a:t>
            </a:r>
            <a:r>
              <a:rPr lang="en-US" sz="3200" dirty="0" smtClean="0">
                <a:solidFill>
                  <a:srgbClr val="C00000"/>
                </a:solidFill>
              </a:rPr>
              <a:t>hold musical </a:t>
            </a:r>
            <a:r>
              <a:rPr lang="en-US" sz="3200" dirty="0">
                <a:solidFill>
                  <a:srgbClr val="C00000"/>
                </a:solidFill>
              </a:rPr>
              <a:t>events and literary evenings</a:t>
            </a:r>
            <a:endParaRPr lang="ru-RU" sz="3200" dirty="0">
              <a:solidFill>
                <a:srgbClr val="C00000"/>
              </a:solidFill>
            </a:endParaRPr>
          </a:p>
        </p:txBody>
      </p:sp>
      <p:pic>
        <p:nvPicPr>
          <p:cNvPr id="6" name="Содержимое 5" descr="http://im1-tub-ru.yandex.net/i?id=24414750-32-72&amp;n=21"/>
          <p:cNvPicPr>
            <a:picLocks noGrp="1"/>
          </p:cNvPicPr>
          <p:nvPr>
            <p:ph sz="quarter" idx="4"/>
          </p:nvPr>
        </p:nvPicPr>
        <p:blipFill>
          <a:blip r:embed="rId3" cstate="print"/>
          <a:stretch>
            <a:fillRect/>
          </a:stretch>
        </p:blipFill>
        <p:spPr bwMode="auto">
          <a:xfrm>
            <a:off x="4714876" y="3143248"/>
            <a:ext cx="4214842" cy="3500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1732</TotalTime>
  <Words>1042</Words>
  <Application>Microsoft Office PowerPoint</Application>
  <PresentationFormat>Экран (4:3)</PresentationFormat>
  <Paragraphs>104</Paragraphs>
  <Slides>38</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Тема Office</vt:lpstr>
      <vt:lpstr>Tea Drinking in Great Britain</vt:lpstr>
      <vt:lpstr>1.Tea has been the British national drink since the seventeenth century</vt:lpstr>
      <vt:lpstr>The aims of the project</vt:lpstr>
      <vt:lpstr> </vt:lpstr>
      <vt:lpstr> 4. In the result of the marriage between King Charles II of England and the Portugal princess in 1662, England gained the habit of drinking tea every day. In the 18th century tea became the national drink throughout England. </vt:lpstr>
      <vt:lpstr>5. At first tea was used for medical purposes. The tea brand name “Typhoo” is the Chinese word for doctor. .   </vt:lpstr>
      <vt:lpstr> </vt:lpstr>
      <vt:lpstr> 7.Tea shops appeared in 1860s. They originated as places for women to meet               </vt:lpstr>
      <vt:lpstr>8.Tea gardens appeared in the 18th century</vt:lpstr>
      <vt:lpstr>Tea garden in South Devon, England.</vt:lpstr>
      <vt:lpstr> 10. The length (from18 to 24 months) and difficulty transporting tea to England, the large tax on it caused high price of it.   </vt:lpstr>
      <vt:lpstr>11.The drink was expensive, but it was drunk everywhere. Farmers and servants had it twice a day as the rich. The total consumption was immense</vt:lpstr>
      <vt:lpstr> 12.Boston Tea-Party in 1773 was the start of the American Revolution </vt:lpstr>
      <vt:lpstr>.</vt:lpstr>
      <vt:lpstr>14.A sort of tea revolution, occurred in the 19th century </vt:lpstr>
      <vt:lpstr>              Tea Clipper “Prince Albert”   </vt:lpstr>
      <vt:lpstr>   16.The clipper “Cutty Sark in London was turned into the museum  of tea</vt:lpstr>
      <vt:lpstr> 17.The 18th century fixed traditions of tea drinking in Britain. </vt:lpstr>
      <vt:lpstr>18.The habit of drinking of five o’clock tea was wide spread  throughout the upper classes</vt:lpstr>
      <vt:lpstr>    19.The Question of Milk</vt:lpstr>
      <vt:lpstr>20.The demand for tea ware increased and the production of tea cups and pots was started at the Chelsea and Wedgwood porcelain manufactures in the 17th century</vt:lpstr>
      <vt:lpstr>21.During the World War II tea was called “the secret weapon” of the English. When German propaganda was describing the horror of war, it referred to reducing reserves of tea </vt:lpstr>
      <vt:lpstr>22. English literature stands witness to the role of tea in British life. Lewis Carol made the Mad Hatter’s tea party the central part of his novel</vt:lpstr>
      <vt:lpstr>23.When Peter Pan asks the children what they want more, tea or adventures, they reply, ”First tea, please.”</vt:lpstr>
      <vt:lpstr>24.The variety of dishes eaten with tea is impressive: scones, cakes, biscuits and sandwiches</vt:lpstr>
      <vt:lpstr>25.Tea houses and tea rooms have been reappearing in Britain with high speed</vt:lpstr>
      <vt:lpstr>26 There are publications listing the 100 best tea rooms.</vt:lpstr>
      <vt:lpstr>27.The magnificent London hotels now serve afternoon tea</vt:lpstr>
      <vt:lpstr>28.There are also cream teas. Cream teas involve hot rolls, cream prepared in a special way so that it can be spread and jam.  </vt:lpstr>
      <vt:lpstr> 29. British and Russian Traditions of Tea Drinking </vt:lpstr>
      <vt:lpstr>       30.The Origin of the Word “Tea”</vt:lpstr>
      <vt:lpstr>  </vt:lpstr>
      <vt:lpstr>33.The Russians also like sweet black tea but only few add milk to it.</vt:lpstr>
      <vt:lpstr>34.The average tea consumption per capita in Russia(1.21 kgg) is less than in Britain (1.89kg). Tea traditions in both countries have a lot of common.</vt:lpstr>
      <vt:lpstr>        36. Tea Drinking in Britain</vt:lpstr>
      <vt:lpstr>37. Let us play a game.</vt:lpstr>
      <vt:lpstr>38.Tea-Proverbs  and Idioms  and their Russian  Equivalents</vt:lpstr>
      <vt:lpstr>39.Tea-Proverbs  and Idioms  and their Russian  Equivalents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 Drinking in Great Britain</dc:title>
  <dc:creator>Галина</dc:creator>
  <cp:lastModifiedBy>Учитель</cp:lastModifiedBy>
  <cp:revision>208</cp:revision>
  <dcterms:created xsi:type="dcterms:W3CDTF">2014-04-10T10:44:59Z</dcterms:created>
  <dcterms:modified xsi:type="dcterms:W3CDTF">2017-03-03T07:52:49Z</dcterms:modified>
</cp:coreProperties>
</file>